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sldIdLst>
    <p:sldId id="299" r:id="rId2"/>
    <p:sldId id="315" r:id="rId3"/>
    <p:sldId id="308" r:id="rId4"/>
    <p:sldId id="309" r:id="rId5"/>
    <p:sldId id="319" r:id="rId6"/>
    <p:sldId id="320" r:id="rId7"/>
    <p:sldId id="311" r:id="rId8"/>
    <p:sldId id="310" r:id="rId9"/>
    <p:sldId id="322" r:id="rId10"/>
    <p:sldId id="321" r:id="rId11"/>
    <p:sldId id="270" r:id="rId12"/>
  </p:sldIdLst>
  <p:sldSz cx="12192000" cy="6858000"/>
  <p:notesSz cx="7010400" cy="9296400"/>
  <p:embeddedFontLst>
    <p:embeddedFont>
      <p:font typeface="Century Gothic" panose="020B0502020202020204" pitchFamily="34" charset="0"/>
      <p:regular r:id="rId14"/>
      <p:bold r:id="rId15"/>
      <p:italic r:id="rId16"/>
      <p:boldItalic r:id="rId17"/>
    </p:embeddedFont>
    <p:embeddedFont>
      <p:font typeface="Calibri" panose="020F050202020403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76" userDrawn="1">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ICL KOL2" initials="AK" lastIdx="2" clrIdx="0"/>
  <p:cmAuthor id="2" name="Nevin Varghese" initials="NV" lastIdx="2" clrIdx="1"/>
  <p:cmAuthor id="3" name="Vineet Shah" initials="VS" lastIdx="6"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3B3"/>
    <a:srgbClr val="727271"/>
    <a:srgbClr val="E31E24"/>
    <a:srgbClr val="C41E24"/>
    <a:srgbClr val="727172"/>
    <a:srgbClr val="DD2A1B"/>
    <a:srgbClr val="FBFBFB"/>
    <a:srgbClr val="F7F7F7"/>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556" autoAdjust="0"/>
    <p:restoredTop sz="94660"/>
  </p:normalViewPr>
  <p:slideViewPr>
    <p:cSldViewPr snapToGrid="0" showGuides="1">
      <p:cViewPr varScale="1">
        <p:scale>
          <a:sx n="109" d="100"/>
          <a:sy n="109" d="100"/>
        </p:scale>
        <p:origin x="120" y="222"/>
      </p:cViewPr>
      <p:guideLst>
        <p:guide orient="horz" pos="2976"/>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9E6AC0F-99C9-4F6C-8AEA-8ACD1CEFFDD6}" type="datetimeFigureOut">
              <a:rPr lang="en-US" smtClean="0"/>
              <a:t>10/10/2025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1774DFF-5C5B-4483-88C6-5DB4C480987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9999" y="87313"/>
            <a:ext cx="10310563" cy="622300"/>
          </a:xfrm>
        </p:spPr>
        <p:txBody>
          <a:bodyPr>
            <a:normAutofit/>
          </a:bodyPr>
          <a:lstStyle>
            <a:lvl1pPr>
              <a:lnSpc>
                <a:spcPct val="100000"/>
              </a:lnSpc>
              <a:defRPr sz="2400" b="1"/>
            </a:lvl1pPr>
          </a:lstStyle>
          <a:p>
            <a:r>
              <a:rPr lang="en-US"/>
              <a:t>Click to edit Master title style</a:t>
            </a:r>
          </a:p>
        </p:txBody>
      </p:sp>
      <p:sp>
        <p:nvSpPr>
          <p:cNvPr id="18" name="Rectangle: Top Corners Rounded 17"/>
          <p:cNvSpPr/>
          <p:nvPr userDrawn="1"/>
        </p:nvSpPr>
        <p:spPr>
          <a:xfrm rot="5400000">
            <a:off x="111616" y="128463"/>
            <a:ext cx="316767" cy="540000"/>
          </a:xfrm>
          <a:prstGeom prst="round2SameRect">
            <a:avLst>
              <a:gd name="adj1" fmla="val 50000"/>
              <a:gd name="adj2" fmla="val 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p:cNvCxnSpPr/>
          <p:nvPr userDrawn="1"/>
        </p:nvCxnSpPr>
        <p:spPr>
          <a:xfrm flipH="1">
            <a:off x="0" y="6736691"/>
            <a:ext cx="115316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Rounded Corners 16"/>
          <p:cNvSpPr/>
          <p:nvPr userDrawn="1"/>
        </p:nvSpPr>
        <p:spPr>
          <a:xfrm rot="5400000">
            <a:off x="11650084" y="6314072"/>
            <a:ext cx="212060" cy="652229"/>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b="1" dirty="0"/>
          </a:p>
        </p:txBody>
      </p:sp>
      <p:sp>
        <p:nvSpPr>
          <p:cNvPr id="6" name="Slide Number Placeholder 5"/>
          <p:cNvSpPr>
            <a:spLocks noGrp="1"/>
          </p:cNvSpPr>
          <p:nvPr>
            <p:ph type="sldNum" sz="quarter" idx="12"/>
          </p:nvPr>
        </p:nvSpPr>
        <p:spPr>
          <a:xfrm>
            <a:off x="11544724" y="6562557"/>
            <a:ext cx="422780" cy="155258"/>
          </a:xfrm>
        </p:spPr>
        <p:txBody>
          <a:bodyPr/>
          <a:lstStyle>
            <a:lvl1pPr algn="ctr">
              <a:defRPr sz="1000" b="0">
                <a:solidFill>
                  <a:schemeClr val="bg1"/>
                </a:solidFill>
              </a:defRPr>
            </a:lvl1pPr>
          </a:lstStyle>
          <a:p>
            <a:fld id="{517DE80E-2C84-46D4-990D-02A68F89C31B}" type="slidenum">
              <a:rPr lang="en-US" smtClean="0"/>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l="9816" t="18069" r="10571" b="12986"/>
          <a:stretch>
            <a:fillRect/>
          </a:stretch>
        </p:blipFill>
        <p:spPr>
          <a:xfrm>
            <a:off x="10850245" y="87630"/>
            <a:ext cx="1341755" cy="8216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1539240" y="1335565"/>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 name="Google Shape;18;p3"/>
          <p:cNvSpPr txBox="1">
            <a:spLocks noGrp="1"/>
          </p:cNvSpPr>
          <p:nvPr>
            <p:ph type="subTitle" idx="1"/>
          </p:nvPr>
        </p:nvSpPr>
        <p:spPr>
          <a:xfrm>
            <a:off x="1539240" y="3833629"/>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9" name="Google Shape;19;p3" descr="9"/>
          <p:cNvPicPr preferRelativeResize="0"/>
          <p:nvPr/>
        </p:nvPicPr>
        <p:blipFill rotWithShape="1">
          <a:blip r:embed="rId2"/>
          <a:srcRect/>
          <a:stretch>
            <a:fillRect/>
          </a:stretch>
        </p:blipFill>
        <p:spPr>
          <a:xfrm rot="-5400000">
            <a:off x="-2873252" y="3412176"/>
            <a:ext cx="6264271" cy="106688"/>
          </a:xfrm>
          <a:prstGeom prst="rect">
            <a:avLst/>
          </a:prstGeom>
          <a:solidFill>
            <a:srgbClr val="DE0000"/>
          </a:solidFill>
          <a:ln>
            <a:noFill/>
          </a:ln>
        </p:spPr>
      </p:pic>
      <p:sp>
        <p:nvSpPr>
          <p:cNvPr id="20" name="Google Shape;20;p3"/>
          <p:cNvSpPr txBox="1"/>
          <p:nvPr/>
        </p:nvSpPr>
        <p:spPr>
          <a:xfrm>
            <a:off x="11849100" y="6705600"/>
            <a:ext cx="30988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10/10/2025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DE80E-2C84-46D4-990D-02A68F89C31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hyperlink" Target="http://www.molbiodiagnostics.com/" TargetMode="External"/><Relationship Id="rId7"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1.xml"/><Relationship Id="rId6" Type="http://schemas.openxmlformats.org/officeDocument/2006/relationships/image" Target="../media/image18.svg"/><Relationship Id="rId11" Type="http://schemas.openxmlformats.org/officeDocument/2006/relationships/image" Target="../media/image21.jpeg"/><Relationship Id="rId5" Type="http://schemas.openxmlformats.org/officeDocument/2006/relationships/image" Target="../media/image18.png"/><Relationship Id="rId10" Type="http://schemas.openxmlformats.org/officeDocument/2006/relationships/image" Target="../media/image22.svg"/><Relationship Id="rId4" Type="http://schemas.openxmlformats.org/officeDocument/2006/relationships/hyperlink" Target="mailto:product-management@molbiodiagnostics.com" TargetMode="External"/><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162CA-45BA-69BB-7923-9C42C5B861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1D6BEA-7A98-077A-FDDB-8F322D27EB97}"/>
              </a:ext>
            </a:extLst>
          </p:cNvPr>
          <p:cNvSpPr>
            <a:spLocks noGrp="1"/>
          </p:cNvSpPr>
          <p:nvPr>
            <p:ph type="title"/>
          </p:nvPr>
        </p:nvSpPr>
        <p:spPr>
          <a:xfrm>
            <a:off x="539999" y="87313"/>
            <a:ext cx="10615681" cy="622300"/>
          </a:xfrm>
        </p:spPr>
        <p:txBody>
          <a:bodyPr>
            <a:normAutofit fontScale="90000"/>
          </a:bodyPr>
          <a:lstStyle/>
          <a:p>
            <a:r>
              <a:rPr lang="en-US" dirty="0"/>
              <a:t>Prevention of Batch Mix-Up Using </a:t>
            </a:r>
            <a:r>
              <a:rPr lang="en-US" dirty="0" smtClean="0"/>
              <a:t>Automatic Cartridge </a:t>
            </a:r>
            <a:r>
              <a:rPr lang="en-US" dirty="0"/>
              <a:t>QR Scanning Jig</a:t>
            </a:r>
            <a:endParaRPr lang="en-US" dirty="0">
              <a:ln w="3175">
                <a:noFill/>
              </a:ln>
              <a:solidFill>
                <a:schemeClr val="tx1"/>
              </a:solidFill>
              <a:cs typeface="+mj-lt"/>
              <a:sym typeface="+mn-ea"/>
            </a:endParaRPr>
          </a:p>
        </p:txBody>
      </p:sp>
      <p:sp>
        <p:nvSpPr>
          <p:cNvPr id="3" name="Slide Number Placeholder 2">
            <a:extLst>
              <a:ext uri="{FF2B5EF4-FFF2-40B4-BE49-F238E27FC236}">
                <a16:creationId xmlns:a16="http://schemas.microsoft.com/office/drawing/2014/main" id="{D3BB0947-3B69-7ED1-C929-1F1AF5899F79}"/>
              </a:ext>
            </a:extLst>
          </p:cNvPr>
          <p:cNvSpPr>
            <a:spLocks noGrp="1"/>
          </p:cNvSpPr>
          <p:nvPr>
            <p:ph type="sldNum" sz="quarter" idx="12"/>
          </p:nvPr>
        </p:nvSpPr>
        <p:spPr/>
        <p:txBody>
          <a:bodyPr/>
          <a:lstStyle/>
          <a:p>
            <a:fld id="{517DE80E-2C84-46D4-990D-02A68F89C31B}" type="slidenum">
              <a:rPr lang="en-US" smtClean="0"/>
              <a:t>1</a:t>
            </a:fld>
            <a:endParaRPr lang="en-US" dirty="0"/>
          </a:p>
        </p:txBody>
      </p:sp>
      <p:sp>
        <p:nvSpPr>
          <p:cNvPr id="5" name="Rectangle 4">
            <a:extLst>
              <a:ext uri="{FF2B5EF4-FFF2-40B4-BE49-F238E27FC236}">
                <a16:creationId xmlns:a16="http://schemas.microsoft.com/office/drawing/2014/main" id="{1359E1EB-DDE7-0906-04E9-F88BE074E81B}"/>
              </a:ext>
            </a:extLst>
          </p:cNvPr>
          <p:cNvSpPr/>
          <p:nvPr/>
        </p:nvSpPr>
        <p:spPr>
          <a:xfrm>
            <a:off x="101600" y="822959"/>
            <a:ext cx="81280" cy="5739597"/>
          </a:xfrm>
          <a:prstGeom prst="rect">
            <a:avLst/>
          </a:prstGeom>
          <a:solidFill>
            <a:srgbClr val="E31E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0F61637-CDE3-F3ED-AD92-A7E509DAFBDA}"/>
              </a:ext>
            </a:extLst>
          </p:cNvPr>
          <p:cNvSpPr/>
          <p:nvPr/>
        </p:nvSpPr>
        <p:spPr>
          <a:xfrm rot="5400000">
            <a:off x="6240678" y="-4946692"/>
            <a:ext cx="80069" cy="11619373"/>
          </a:xfrm>
          <a:prstGeom prst="rect">
            <a:avLst/>
          </a:prstGeom>
          <a:solidFill>
            <a:srgbClr val="7272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24CBB8ED-FA34-00CD-EC92-0D0F954B5814}"/>
              </a:ext>
            </a:extLst>
          </p:cNvPr>
          <p:cNvSpPr txBox="1"/>
          <p:nvPr/>
        </p:nvSpPr>
        <p:spPr>
          <a:xfrm>
            <a:off x="6219092" y="3421090"/>
            <a:ext cx="914400" cy="914400"/>
          </a:xfrm>
          <a:prstGeom prst="rect">
            <a:avLst/>
          </a:prstGeom>
          <a:noFill/>
        </p:spPr>
        <p:txBody>
          <a:bodyPr wrap="square" rtlCol="0">
            <a:spAutoFit/>
          </a:bodyPr>
          <a:lstStyle/>
          <a:p>
            <a:endParaRPr lang="en-IN" dirty="0"/>
          </a:p>
        </p:txBody>
      </p:sp>
      <p:sp>
        <p:nvSpPr>
          <p:cNvPr id="7" name="TextBox 6"/>
          <p:cNvSpPr txBox="1"/>
          <p:nvPr/>
        </p:nvSpPr>
        <p:spPr>
          <a:xfrm>
            <a:off x="3470361" y="2989130"/>
            <a:ext cx="552614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Name: </a:t>
            </a:r>
            <a:r>
              <a:rPr lang="en-US" sz="2000" b="1" dirty="0" err="1">
                <a:latin typeface="Arial" panose="020B0604020202020204" pitchFamily="34" charset="0"/>
                <a:cs typeface="Arial" panose="020B0604020202020204" pitchFamily="34" charset="0"/>
              </a:rPr>
              <a:t>Penke</a:t>
            </a:r>
            <a:r>
              <a:rPr lang="en-US" sz="2000" b="1" dirty="0">
                <a:latin typeface="Arial" panose="020B0604020202020204" pitchFamily="34" charset="0"/>
                <a:cs typeface="Arial" panose="020B0604020202020204" pitchFamily="34" charset="0"/>
              </a:rPr>
              <a:t> Lakshmana Sai Kaushik</a:t>
            </a:r>
          </a:p>
        </p:txBody>
      </p:sp>
      <p:sp>
        <p:nvSpPr>
          <p:cNvPr id="10" name="TextBox 9"/>
          <p:cNvSpPr txBox="1"/>
          <p:nvPr/>
        </p:nvSpPr>
        <p:spPr>
          <a:xfrm>
            <a:off x="3488915" y="3367307"/>
            <a:ext cx="4661554"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Department: Quality </a:t>
            </a:r>
            <a:r>
              <a:rPr lang="en-US" sz="2000" dirty="0" smtClean="0">
                <a:latin typeface="Arial" panose="020B0604020202020204" pitchFamily="34" charset="0"/>
                <a:cs typeface="Arial" panose="020B0604020202020204" pitchFamily="34" charset="0"/>
              </a:rPr>
              <a:t>Assurance - site III</a:t>
            </a:r>
            <a:endParaRPr lang="en-US" sz="2000" dirty="0">
              <a:latin typeface="Arial" panose="020B0604020202020204" pitchFamily="34" charset="0"/>
              <a:cs typeface="Arial" panose="020B0604020202020204" pitchFamily="34" charset="0"/>
            </a:endParaRPr>
          </a:p>
        </p:txBody>
      </p:sp>
      <p:sp>
        <p:nvSpPr>
          <p:cNvPr id="12" name="Google Shape;52;p2">
            <a:extLst>
              <a:ext uri="{FF2B5EF4-FFF2-40B4-BE49-F238E27FC236}">
                <a16:creationId xmlns:a16="http://schemas.microsoft.com/office/drawing/2014/main" id="{88A10F7A-4406-EC59-FBA6-98764B7E8412}"/>
              </a:ext>
            </a:extLst>
          </p:cNvPr>
          <p:cNvSpPr/>
          <p:nvPr/>
        </p:nvSpPr>
        <p:spPr>
          <a:xfrm flipH="1">
            <a:off x="3099749" y="2362564"/>
            <a:ext cx="73112" cy="2500249"/>
          </a:xfrm>
          <a:prstGeom prst="rect">
            <a:avLst/>
          </a:prstGeom>
          <a:solidFill>
            <a:schemeClr val="accent1"/>
          </a:solidFill>
          <a:ln w="12700" cap="flat" cmpd="sng">
            <a:solidFill>
              <a:srgbClr val="5D11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 name="Rectangle 3"/>
          <p:cNvSpPr/>
          <p:nvPr/>
        </p:nvSpPr>
        <p:spPr>
          <a:xfrm>
            <a:off x="3488915" y="3745484"/>
            <a:ext cx="6595862" cy="400110"/>
          </a:xfrm>
          <a:prstGeom prst="rect">
            <a:avLst/>
          </a:prstGeom>
        </p:spPr>
        <p:txBody>
          <a:bodyPr wrap="square">
            <a:spAutoFit/>
          </a:bodyPr>
          <a:lstStyle/>
          <a:p>
            <a:r>
              <a:rPr lang="en-US" sz="2000" dirty="0" smtClean="0">
                <a:latin typeface="Arial" panose="020B0604020202020204" pitchFamily="34" charset="0"/>
                <a:cs typeface="Arial" panose="020B0604020202020204" pitchFamily="34" charset="0"/>
              </a:rPr>
              <a:t>Project Name: </a:t>
            </a:r>
            <a:r>
              <a:rPr lang="en-US" sz="2000" dirty="0">
                <a:latin typeface="Arial" panose="020B0604020202020204" pitchFamily="34" charset="0"/>
                <a:cs typeface="Arial" panose="020B0604020202020204" pitchFamily="34" charset="0"/>
              </a:rPr>
              <a:t>Real-Time Batch / Line Mix-Up Detection</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29614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17DE80E-2C84-46D4-990D-02A68F89C31B}" type="slidenum">
              <a:rPr lang="en-US" smtClean="0"/>
              <a:t>10</a:t>
            </a:fld>
            <a:endParaRPr lang="en-US" dirty="0"/>
          </a:p>
        </p:txBody>
      </p:sp>
      <p:sp>
        <p:nvSpPr>
          <p:cNvPr id="4" name="Rectangle 3">
            <a:extLst>
              <a:ext uri="{FF2B5EF4-FFF2-40B4-BE49-F238E27FC236}">
                <a16:creationId xmlns:a16="http://schemas.microsoft.com/office/drawing/2014/main" id="{1359E1EB-DDE7-0906-04E9-F88BE074E81B}"/>
              </a:ext>
            </a:extLst>
          </p:cNvPr>
          <p:cNvSpPr/>
          <p:nvPr/>
        </p:nvSpPr>
        <p:spPr>
          <a:xfrm>
            <a:off x="101600" y="822959"/>
            <a:ext cx="81280" cy="5739597"/>
          </a:xfrm>
          <a:prstGeom prst="rect">
            <a:avLst/>
          </a:prstGeom>
          <a:solidFill>
            <a:srgbClr val="E31E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0F61637-CDE3-F3ED-AD92-A7E509DAFBDA}"/>
              </a:ext>
            </a:extLst>
          </p:cNvPr>
          <p:cNvSpPr/>
          <p:nvPr/>
        </p:nvSpPr>
        <p:spPr>
          <a:xfrm rot="5400000">
            <a:off x="6240678" y="-4946692"/>
            <a:ext cx="80069" cy="11619373"/>
          </a:xfrm>
          <a:prstGeom prst="rect">
            <a:avLst/>
          </a:prstGeom>
          <a:solidFill>
            <a:srgbClr val="7272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6418561-5F5D-83A3-9DC4-66F47E5CE7A4}"/>
              </a:ext>
            </a:extLst>
          </p:cNvPr>
          <p:cNvSpPr txBox="1"/>
          <p:nvPr/>
        </p:nvSpPr>
        <p:spPr>
          <a:xfrm>
            <a:off x="924790" y="1211684"/>
            <a:ext cx="7762009" cy="4616648"/>
          </a:xfrm>
          <a:prstGeom prst="rect">
            <a:avLst/>
          </a:prstGeom>
          <a:noFill/>
        </p:spPr>
        <p:txBody>
          <a:bodyPr wrap="square">
            <a:spAutoFit/>
          </a:bodyPr>
          <a:lstStyle/>
          <a:p>
            <a:pPr marL="342900" indent="-342900">
              <a:buFont typeface="Wingdings" panose="05000000000000000000" pitchFamily="2" charset="2"/>
              <a:buChar char="Ø"/>
            </a:pPr>
            <a:r>
              <a:rPr lang="en-IN" sz="2400" b="1" u="sng" dirty="0">
                <a:latin typeface="Arial" panose="020B0604020202020204" pitchFamily="34" charset="0"/>
                <a:cs typeface="Arial" panose="020B0604020202020204" pitchFamily="34" charset="0"/>
              </a:rPr>
              <a:t>Scanning and </a:t>
            </a:r>
            <a:r>
              <a:rPr lang="en-IN" sz="2400" b="1" u="sng" dirty="0" smtClean="0">
                <a:latin typeface="Arial" panose="020B0604020202020204" pitchFamily="34" charset="0"/>
                <a:cs typeface="Arial" panose="020B0604020202020204" pitchFamily="34" charset="0"/>
              </a:rPr>
              <a:t>Validation check</a:t>
            </a:r>
            <a:endParaRPr lang="en-IN" sz="2400" b="1" u="sng" dirty="0">
              <a:latin typeface="Arial" panose="020B0604020202020204" pitchFamily="34" charset="0"/>
              <a:cs typeface="Arial" panose="020B0604020202020204" pitchFamily="34" charset="0"/>
            </a:endParaRPr>
          </a:p>
          <a:p>
            <a:pPr>
              <a:buNone/>
            </a:pPr>
            <a:endParaRPr lang="en-IN" b="1" dirty="0">
              <a:latin typeface="Arial" panose="020B0604020202020204" pitchFamily="34" charset="0"/>
              <a:cs typeface="Arial" panose="020B0604020202020204" pitchFamily="34" charset="0"/>
            </a:endParaRPr>
          </a:p>
          <a:p>
            <a:pPr marL="342900" indent="-342900">
              <a:buFont typeface="+mj-lt"/>
              <a:buAutoNum type="arabicPeriod"/>
            </a:pPr>
            <a:r>
              <a:rPr lang="en-IN" b="1" dirty="0">
                <a:latin typeface="Arial" panose="020B0604020202020204" pitchFamily="34" charset="0"/>
                <a:cs typeface="Arial" panose="020B0604020202020204" pitchFamily="34" charset="0"/>
              </a:rPr>
              <a:t>Line Validation</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742950" lvl="1" indent="-285750">
              <a:buFont typeface="+mj-lt"/>
              <a:buAutoNum type="arabicPeriod"/>
            </a:pPr>
            <a:r>
              <a:rPr lang="en-IN" dirty="0">
                <a:latin typeface="Arial" panose="020B0604020202020204" pitchFamily="34" charset="0"/>
                <a:cs typeface="Arial" panose="020B0604020202020204" pitchFamily="34" charset="0"/>
              </a:rPr>
              <a:t>QR Line must match the batch line.</a:t>
            </a:r>
          </a:p>
          <a:p>
            <a:pPr marL="742950" lvl="1" indent="-285750">
              <a:buFont typeface="+mj-lt"/>
              <a:buAutoNum type="arabicPeriod"/>
            </a:pPr>
            <a:r>
              <a:rPr lang="en-IN" dirty="0">
                <a:latin typeface="Arial" panose="020B0604020202020204" pitchFamily="34" charset="0"/>
                <a:cs typeface="Arial" panose="020B0604020202020204" pitchFamily="34" charset="0"/>
              </a:rPr>
              <a:t>❌ If mismatch → Reject, Red Light blink</a:t>
            </a:r>
          </a:p>
          <a:p>
            <a:pPr marL="800100" lvl="1"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IN" b="1" dirty="0">
                <a:latin typeface="Arial" panose="020B0604020202020204" pitchFamily="34" charset="0"/>
                <a:cs typeface="Arial" panose="020B0604020202020204" pitchFamily="34" charset="0"/>
              </a:rPr>
              <a:t>Range Validation</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742950" lvl="1" indent="-285750">
              <a:buFont typeface="+mj-lt"/>
              <a:buAutoNum type="arabicPeriod"/>
            </a:pPr>
            <a:r>
              <a:rPr lang="en-IN" dirty="0">
                <a:latin typeface="Arial" panose="020B0604020202020204" pitchFamily="34" charset="0"/>
                <a:cs typeface="Arial" panose="020B0604020202020204" pitchFamily="34" charset="0"/>
              </a:rPr>
              <a:t>QR Serial must be within the </a:t>
            </a:r>
            <a:r>
              <a:rPr lang="en-IN" b="1" dirty="0">
                <a:latin typeface="Arial" panose="020B0604020202020204" pitchFamily="34" charset="0"/>
                <a:cs typeface="Arial" panose="020B0604020202020204" pitchFamily="34" charset="0"/>
              </a:rPr>
              <a:t>QR Range Start → QR Range End</a:t>
            </a:r>
            <a:endParaRPr lang="en-IN" dirty="0">
              <a:latin typeface="Arial" panose="020B0604020202020204" pitchFamily="34" charset="0"/>
              <a:cs typeface="Arial" panose="020B0604020202020204" pitchFamily="34" charset="0"/>
            </a:endParaRPr>
          </a:p>
          <a:p>
            <a:pPr marL="742950" lvl="1" indent="-285750">
              <a:buFont typeface="+mj-lt"/>
              <a:buAutoNum type="arabicPeriod"/>
            </a:pPr>
            <a:r>
              <a:rPr lang="en-IN" dirty="0">
                <a:latin typeface="Arial" panose="020B0604020202020204" pitchFamily="34" charset="0"/>
                <a:cs typeface="Arial" panose="020B0604020202020204" pitchFamily="34" charset="0"/>
              </a:rPr>
              <a:t>❌ If outside → Reject, Red Light blink</a:t>
            </a:r>
          </a:p>
          <a:p>
            <a:pPr marL="800100" lvl="1" indent="-342900">
              <a:buFont typeface="+mj-lt"/>
              <a:buAutoNum type="arabicPeriod"/>
            </a:pPr>
            <a:endParaRPr lang="en-IN" dirty="0">
              <a:latin typeface="Arial" panose="020B0604020202020204" pitchFamily="34" charset="0"/>
              <a:cs typeface="Arial" panose="020B0604020202020204" pitchFamily="34" charset="0"/>
            </a:endParaRPr>
          </a:p>
          <a:p>
            <a:pPr>
              <a:buFont typeface="+mj-lt"/>
              <a:buAutoNum type="arabicPeriod"/>
            </a:pPr>
            <a:r>
              <a:rPr lang="en-IN" b="1" dirty="0">
                <a:latin typeface="Arial" panose="020B0604020202020204" pitchFamily="34" charset="0"/>
                <a:cs typeface="Arial" panose="020B0604020202020204" pitchFamily="34" charset="0"/>
              </a:rPr>
              <a:t>Duplicate / Re-Scan Check</a:t>
            </a:r>
          </a:p>
          <a:p>
            <a:endParaRPr lang="en-IN" dirty="0">
              <a:latin typeface="Arial" panose="020B0604020202020204" pitchFamily="34" charset="0"/>
              <a:cs typeface="Arial" panose="020B0604020202020204" pitchFamily="34" charset="0"/>
            </a:endParaRPr>
          </a:p>
          <a:p>
            <a:pPr marL="742950" lvl="1" indent="-285750">
              <a:buFont typeface="+mj-lt"/>
              <a:buAutoNum type="arabicPeriod"/>
            </a:pPr>
            <a:r>
              <a:rPr lang="en-IN" dirty="0">
                <a:latin typeface="Arial" panose="020B0604020202020204" pitchFamily="34" charset="0"/>
                <a:cs typeface="Arial" panose="020B0604020202020204" pitchFamily="34" charset="0"/>
              </a:rPr>
              <a:t>If QR already scanned → ✅ Pass, Yellow Light blink</a:t>
            </a:r>
          </a:p>
          <a:p>
            <a:pPr marL="742950" lvl="1" indent="-285750">
              <a:buFont typeface="+mj-lt"/>
              <a:buAutoNum type="arabicPeriod"/>
            </a:pPr>
            <a:r>
              <a:rPr lang="en-IN" dirty="0">
                <a:latin typeface="Arial" panose="020B0604020202020204" pitchFamily="34" charset="0"/>
                <a:cs typeface="Arial" panose="020B0604020202020204" pitchFamily="34" charset="0"/>
              </a:rPr>
              <a:t>Else → ✅ Pass, Green Light blink</a:t>
            </a:r>
          </a:p>
        </p:txBody>
      </p:sp>
      <p:sp>
        <p:nvSpPr>
          <p:cNvPr id="7" name="Title 1">
            <a:extLst>
              <a:ext uri="{FF2B5EF4-FFF2-40B4-BE49-F238E27FC236}">
                <a16:creationId xmlns:a16="http://schemas.microsoft.com/office/drawing/2014/main" id="{391D6BEA-7A98-077A-FDDB-8F322D27EB97}"/>
              </a:ext>
            </a:extLst>
          </p:cNvPr>
          <p:cNvSpPr>
            <a:spLocks noGrp="1"/>
          </p:cNvSpPr>
          <p:nvPr>
            <p:ph type="title"/>
          </p:nvPr>
        </p:nvSpPr>
        <p:spPr>
          <a:xfrm>
            <a:off x="539750" y="87313"/>
            <a:ext cx="10615613" cy="622300"/>
          </a:xfrm>
        </p:spPr>
        <p:txBody>
          <a:bodyPr>
            <a:normAutofit fontScale="90000"/>
          </a:bodyPr>
          <a:lstStyle/>
          <a:p>
            <a:r>
              <a:rPr lang="en-US" dirty="0"/>
              <a:t>Prevention of Batch Mix-Up Using </a:t>
            </a:r>
            <a:r>
              <a:rPr lang="en-US" dirty="0" smtClean="0"/>
              <a:t>Automatic Cartridge </a:t>
            </a:r>
            <a:r>
              <a:rPr lang="en-US" dirty="0"/>
              <a:t>QR Scanning Jig</a:t>
            </a:r>
            <a:endParaRPr lang="en-US" dirty="0">
              <a:ln w="3175">
                <a:noFill/>
              </a:ln>
              <a:solidFill>
                <a:schemeClr val="tx1"/>
              </a:solidFill>
              <a:cs typeface="+mj-lt"/>
              <a:sym typeface="+mn-ea"/>
            </a:endParaRPr>
          </a:p>
        </p:txBody>
      </p:sp>
    </p:spTree>
    <p:extLst>
      <p:ext uri="{BB962C8B-B14F-4D97-AF65-F5344CB8AC3E}">
        <p14:creationId xmlns:p14="http://schemas.microsoft.com/office/powerpoint/2010/main" val="26195099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2" cstate="print"/>
          <a:srcRect/>
          <a:stretch>
            <a:fillRect/>
          </a:stretch>
        </p:blipFill>
        <p:spPr>
          <a:xfrm>
            <a:off x="0" y="0"/>
            <a:ext cx="12192000" cy="6858000"/>
          </a:xfrm>
          <a:prstGeom prst="rect">
            <a:avLst/>
          </a:prstGeom>
        </p:spPr>
      </p:pic>
      <p:sp>
        <p:nvSpPr>
          <p:cNvPr id="26" name="Rectangle 25"/>
          <p:cNvSpPr/>
          <p:nvPr/>
        </p:nvSpPr>
        <p:spPr>
          <a:xfrm>
            <a:off x="0" y="0"/>
            <a:ext cx="12192000" cy="6858000"/>
          </a:xfrm>
          <a:prstGeom prst="rect">
            <a:avLst/>
          </a:prstGeom>
          <a:gradFill flip="none" rotWithShape="1">
            <a:gsLst>
              <a:gs pos="0">
                <a:schemeClr val="bg1">
                  <a:lumMod val="95000"/>
                  <a:alpha val="52000"/>
                </a:schemeClr>
              </a:gs>
              <a:gs pos="100000">
                <a:schemeClr val="bg1">
                  <a:alpha val="62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H="1">
            <a:off x="660400" y="5474608"/>
            <a:ext cx="115316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Rounded Corners 9"/>
          <p:cNvSpPr/>
          <p:nvPr/>
        </p:nvSpPr>
        <p:spPr>
          <a:xfrm>
            <a:off x="249433" y="5474608"/>
            <a:ext cx="2404867" cy="71529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9525">
                  <a:noFill/>
                </a:ln>
                <a:solidFill>
                  <a:schemeClr val="bg1"/>
                </a:solidFill>
                <a:cs typeface="Arial" panose="020B0604020202020204" pitchFamily="34" charset="0"/>
              </a:rPr>
              <a:t>Thank You</a:t>
            </a:r>
          </a:p>
        </p:txBody>
      </p:sp>
      <p:sp>
        <p:nvSpPr>
          <p:cNvPr id="11" name="Google Shape;691;p14"/>
          <p:cNvSpPr txBox="1"/>
          <p:nvPr/>
        </p:nvSpPr>
        <p:spPr>
          <a:xfrm>
            <a:off x="2822212" y="5549083"/>
            <a:ext cx="9253673" cy="1141969"/>
          </a:xfrm>
          <a:prstGeom prst="rect">
            <a:avLst/>
          </a:prstGeom>
          <a:noFill/>
          <a:ln>
            <a:noFill/>
          </a:ln>
        </p:spPr>
        <p:txBody>
          <a:bodyPr spcFirstLastPara="1" wrap="square" lIns="0" tIns="64125" rIns="0" bIns="0" anchor="t" anchorCtr="0">
            <a:spAutoFit/>
          </a:bodyPr>
          <a:lstStyle/>
          <a:p>
            <a:pPr marL="12700" marR="0" lvl="0" indent="0" rtl="0">
              <a:spcAft>
                <a:spcPts val="300"/>
              </a:spcAft>
              <a:buNone/>
            </a:pPr>
            <a:r>
              <a:rPr lang="en-US" sz="900" b="1" dirty="0">
                <a:solidFill>
                  <a:schemeClr val="tx2"/>
                </a:solidFill>
                <a:ea typeface="Arial" panose="020B0604020202020204"/>
                <a:cs typeface="Arial" panose="020B0604020202020204"/>
                <a:sym typeface="Arial" panose="020B0604020202020204"/>
              </a:rPr>
              <a:t>DISCLAIMER</a:t>
            </a:r>
            <a:endParaRPr lang="en-US" sz="800" b="1" dirty="0">
              <a:solidFill>
                <a:schemeClr val="tx2"/>
              </a:solidFill>
              <a:ea typeface="Arial" panose="020B0604020202020204"/>
              <a:cs typeface="Arial" panose="020B0604020202020204"/>
              <a:sym typeface="Arial" panose="020B0604020202020204"/>
            </a:endParaRPr>
          </a:p>
          <a:p>
            <a:pPr marL="12700" marR="5080" lvl="0" indent="0" rtl="0">
              <a:spcAft>
                <a:spcPts val="300"/>
              </a:spcAft>
              <a:buNone/>
            </a:pPr>
            <a:r>
              <a:rPr lang="en-US" sz="800" dirty="0">
                <a:solidFill>
                  <a:schemeClr val="dk1"/>
                </a:solidFill>
                <a:ea typeface="Arial" panose="020B0604020202020204"/>
                <a:cs typeface="Arial" panose="020B0604020202020204"/>
                <a:sym typeface="Arial" panose="020B0604020202020204"/>
              </a:rPr>
              <a:t>This presentation has been prepared exclusively for information purposes only and is strictly confidential. The information and statistical data herein have been extracted from internal documents, publicly available information and/ or also obtained from sources the parties involved in the preparation of this presentation believe to be reliable but in no way are warranted by them as to accuracy or completeness. The parties involved in the preparation of this presentation accept no responsibility for any losses resulting from the use or transmission of the data or views represented in this presentation. The recipient is provided the information contained herein on a confidential basis which should not be disclosed to third parties or duplicated or used for any purpose.</a:t>
            </a:r>
            <a:endParaRPr sz="800" dirty="0">
              <a:solidFill>
                <a:schemeClr val="dk1"/>
              </a:solidFill>
              <a:ea typeface="Arial" panose="020B0604020202020204"/>
              <a:cs typeface="Arial" panose="020B0604020202020204"/>
              <a:sym typeface="Arial" panose="020B0604020202020204"/>
            </a:endParaRPr>
          </a:p>
          <a:p>
            <a:pPr marL="12700" marR="5080" lvl="0" indent="0" rtl="0">
              <a:spcAft>
                <a:spcPts val="0"/>
              </a:spcAft>
              <a:buNone/>
            </a:pPr>
            <a:r>
              <a:rPr lang="en-US" sz="800" dirty="0">
                <a:solidFill>
                  <a:schemeClr val="dk1"/>
                </a:solidFill>
                <a:ea typeface="Arial" panose="020B0604020202020204"/>
                <a:cs typeface="Arial" panose="020B0604020202020204"/>
                <a:sym typeface="Arial" panose="020B0604020202020204"/>
              </a:rPr>
              <a:t>The parties involved in the preparation of this presentation shall not be liable for the relevance, accuracy or completeness of the information contained herein, and disclaim any and all liability as to the information set forth herein or omissions here from, including, without limitation, any express or implied representation or warranty with respect to such information.</a:t>
            </a:r>
          </a:p>
        </p:txBody>
      </p:sp>
      <p:grpSp>
        <p:nvGrpSpPr>
          <p:cNvPr id="24" name="Group 23"/>
          <p:cNvGrpSpPr/>
          <p:nvPr/>
        </p:nvGrpSpPr>
        <p:grpSpPr>
          <a:xfrm>
            <a:off x="2736150" y="4533900"/>
            <a:ext cx="2635950" cy="708119"/>
            <a:chOff x="2736150" y="4749800"/>
            <a:chExt cx="2635950" cy="708119"/>
          </a:xfrm>
        </p:grpSpPr>
        <p:cxnSp>
          <p:nvCxnSpPr>
            <p:cNvPr id="13" name="Straight Connector 12"/>
            <p:cNvCxnSpPr/>
            <p:nvPr/>
          </p:nvCxnSpPr>
          <p:spPr>
            <a:xfrm>
              <a:off x="3309406" y="4749800"/>
              <a:ext cx="1489438" cy="0"/>
            </a:xfrm>
            <a:prstGeom prst="line">
              <a:avLst/>
            </a:prstGeom>
            <a:ln w="9525">
              <a:gradFill flip="none" rotWithShape="1">
                <a:gsLst>
                  <a:gs pos="75000">
                    <a:schemeClr val="bg1">
                      <a:lumMod val="50000"/>
                    </a:schemeClr>
                  </a:gs>
                  <a:gs pos="25000">
                    <a:schemeClr val="bg1">
                      <a:lumMod val="50000"/>
                    </a:schemeClr>
                  </a:gs>
                  <a:gs pos="0">
                    <a:schemeClr val="bg1">
                      <a:alpha val="0"/>
                    </a:schemeClr>
                  </a:gs>
                  <a:gs pos="50000">
                    <a:schemeClr val="tx1">
                      <a:lumMod val="65000"/>
                      <a:lumOff val="35000"/>
                    </a:schemeClr>
                  </a:gs>
                  <a:gs pos="100000">
                    <a:schemeClr val="bg1">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736150" y="4970606"/>
              <a:ext cx="2635950" cy="487313"/>
            </a:xfrm>
            <a:prstGeom prst="rect">
              <a:avLst/>
            </a:prstGeom>
            <a:noFill/>
          </p:spPr>
          <p:txBody>
            <a:bodyPr wrap="square">
              <a:spAutoFit/>
            </a:bodyPr>
            <a:lstStyle/>
            <a:p>
              <a:pPr algn="ctr">
                <a:spcAft>
                  <a:spcPts val="200"/>
                </a:spcAft>
              </a:pPr>
              <a:r>
                <a:rPr lang="en-US" sz="1200" b="1" dirty="0">
                  <a:solidFill>
                    <a:schemeClr val="tx2"/>
                  </a:solidFill>
                </a:rPr>
                <a:t>For more information:</a:t>
              </a:r>
            </a:p>
            <a:p>
              <a:pPr algn="ctr">
                <a:spcAft>
                  <a:spcPts val="200"/>
                </a:spcAft>
              </a:pPr>
              <a:r>
                <a:rPr lang="en-US" sz="1200" dirty="0">
                  <a:hlinkClick r:id="rId3"/>
                </a:rPr>
                <a:t>www.molbiodiagnostics.com</a:t>
              </a:r>
              <a:endParaRPr lang="en-US" sz="1200" dirty="0"/>
            </a:p>
          </p:txBody>
        </p:sp>
      </p:grpSp>
      <p:grpSp>
        <p:nvGrpSpPr>
          <p:cNvPr id="23" name="Group 22"/>
          <p:cNvGrpSpPr/>
          <p:nvPr/>
        </p:nvGrpSpPr>
        <p:grpSpPr>
          <a:xfrm>
            <a:off x="6244147" y="4533900"/>
            <a:ext cx="3942560" cy="692073"/>
            <a:chOff x="5214140" y="4749800"/>
            <a:chExt cx="3942560" cy="692073"/>
          </a:xfrm>
        </p:grpSpPr>
        <p:cxnSp>
          <p:nvCxnSpPr>
            <p:cNvPr id="16" name="Straight Connector 15"/>
            <p:cNvCxnSpPr/>
            <p:nvPr/>
          </p:nvCxnSpPr>
          <p:spPr>
            <a:xfrm>
              <a:off x="6440701" y="4749800"/>
              <a:ext cx="1489438" cy="0"/>
            </a:xfrm>
            <a:prstGeom prst="line">
              <a:avLst/>
            </a:prstGeom>
            <a:ln w="9525">
              <a:gradFill flip="none" rotWithShape="1">
                <a:gsLst>
                  <a:gs pos="75000">
                    <a:schemeClr val="bg1">
                      <a:lumMod val="50000"/>
                    </a:schemeClr>
                  </a:gs>
                  <a:gs pos="25000">
                    <a:schemeClr val="bg1">
                      <a:lumMod val="50000"/>
                    </a:schemeClr>
                  </a:gs>
                  <a:gs pos="0">
                    <a:schemeClr val="bg1">
                      <a:alpha val="0"/>
                    </a:schemeClr>
                  </a:gs>
                  <a:gs pos="50000">
                    <a:schemeClr val="tx1">
                      <a:lumMod val="65000"/>
                      <a:lumOff val="35000"/>
                    </a:schemeClr>
                  </a:gs>
                  <a:gs pos="100000">
                    <a:schemeClr val="bg1">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4140" y="4954560"/>
              <a:ext cx="3942560" cy="487313"/>
            </a:xfrm>
            <a:prstGeom prst="rect">
              <a:avLst/>
            </a:prstGeom>
            <a:noFill/>
          </p:spPr>
          <p:txBody>
            <a:bodyPr wrap="square">
              <a:spAutoFit/>
            </a:bodyPr>
            <a:lstStyle/>
            <a:p>
              <a:pPr algn="ctr">
                <a:spcAft>
                  <a:spcPts val="200"/>
                </a:spcAft>
              </a:pPr>
              <a:r>
                <a:rPr lang="en-US" sz="1200" b="1" dirty="0">
                  <a:solidFill>
                    <a:schemeClr val="tx2"/>
                  </a:solidFill>
                </a:rPr>
                <a:t>Write us at:</a:t>
              </a:r>
            </a:p>
            <a:p>
              <a:pPr algn="ctr"/>
              <a:r>
                <a:rPr lang="en-US" sz="1200" dirty="0">
                  <a:hlinkClick r:id="rId4"/>
                </a:rPr>
                <a:t>@molbiodiagnostics.com</a:t>
              </a:r>
              <a:endParaRPr lang="en-US" sz="1200" dirty="0"/>
            </a:p>
          </p:txBody>
        </p:sp>
      </p:grpSp>
      <p:grpSp>
        <p:nvGrpSpPr>
          <p:cNvPr id="22" name="Group 21"/>
          <p:cNvGrpSpPr/>
          <p:nvPr/>
        </p:nvGrpSpPr>
        <p:grpSpPr>
          <a:xfrm>
            <a:off x="10480367" y="4533900"/>
            <a:ext cx="1499702" cy="676027"/>
            <a:chOff x="9545529" y="4749800"/>
            <a:chExt cx="1499702" cy="676027"/>
          </a:xfrm>
        </p:grpSpPr>
        <p:cxnSp>
          <p:nvCxnSpPr>
            <p:cNvPr id="17" name="Straight Connector 16"/>
            <p:cNvCxnSpPr/>
            <p:nvPr/>
          </p:nvCxnSpPr>
          <p:spPr>
            <a:xfrm>
              <a:off x="9550661" y="4749800"/>
              <a:ext cx="1489438" cy="0"/>
            </a:xfrm>
            <a:prstGeom prst="line">
              <a:avLst/>
            </a:prstGeom>
            <a:ln w="9525">
              <a:gradFill flip="none" rotWithShape="1">
                <a:gsLst>
                  <a:gs pos="75000">
                    <a:schemeClr val="bg1">
                      <a:lumMod val="50000"/>
                    </a:schemeClr>
                  </a:gs>
                  <a:gs pos="25000">
                    <a:schemeClr val="bg1">
                      <a:lumMod val="50000"/>
                    </a:schemeClr>
                  </a:gs>
                  <a:gs pos="0">
                    <a:schemeClr val="bg1">
                      <a:alpha val="0"/>
                    </a:schemeClr>
                  </a:gs>
                  <a:gs pos="50000">
                    <a:schemeClr val="tx1">
                      <a:lumMod val="65000"/>
                      <a:lumOff val="35000"/>
                    </a:schemeClr>
                  </a:gs>
                  <a:gs pos="100000">
                    <a:schemeClr val="bg1">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545529" y="4938514"/>
              <a:ext cx="1499702" cy="487313"/>
            </a:xfrm>
            <a:prstGeom prst="rect">
              <a:avLst/>
            </a:prstGeom>
            <a:noFill/>
          </p:spPr>
          <p:txBody>
            <a:bodyPr wrap="square">
              <a:spAutoFit/>
            </a:bodyPr>
            <a:lstStyle/>
            <a:p>
              <a:pPr algn="ctr">
                <a:spcAft>
                  <a:spcPts val="200"/>
                </a:spcAft>
              </a:pPr>
              <a:r>
                <a:rPr lang="en-US" sz="1200" b="1" dirty="0">
                  <a:solidFill>
                    <a:schemeClr val="tx2"/>
                  </a:solidFill>
                </a:rPr>
                <a:t>Call us at:</a:t>
              </a:r>
            </a:p>
            <a:p>
              <a:pPr algn="ctr">
                <a:spcAft>
                  <a:spcPts val="200"/>
                </a:spcAft>
              </a:pPr>
              <a:r>
                <a:rPr lang="en-US" sz="1200" dirty="0"/>
                <a:t>+91</a:t>
              </a:r>
            </a:p>
          </p:txBody>
        </p:sp>
      </p:grpSp>
      <p:pic>
        <p:nvPicPr>
          <p:cNvPr id="27" name="Graphic 26"/>
          <p:cNvPicPr>
            <a:picLocks noChangeAspect="1"/>
          </p:cNvPicPr>
          <p:nvPr/>
        </p:nvPicPr>
        <p:blipFill>
          <a:blip r:embed="rId5" cstate="print">
            <a:extLst>
              <a:ext uri="{96DAC541-7B7A-43D3-8B79-37D633B846F1}">
                <asvg:svgBlip xmlns="" xmlns:asvg="http://schemas.microsoft.com/office/drawing/2016/SVG/main" r:embed="rId6"/>
              </a:ext>
            </a:extLst>
          </a:blip>
          <a:stretch>
            <a:fillRect/>
          </a:stretch>
        </p:blipFill>
        <p:spPr>
          <a:xfrm>
            <a:off x="11042342" y="3974642"/>
            <a:ext cx="375752" cy="375752"/>
          </a:xfrm>
          <a:prstGeom prst="rect">
            <a:avLst/>
          </a:prstGeom>
        </p:spPr>
      </p:pic>
      <p:pic>
        <p:nvPicPr>
          <p:cNvPr id="29" name="Graphic 28">
            <a:hlinkClick r:id="rId4"/>
          </p:cNvPr>
          <p:cNvPicPr>
            <a:picLocks noChangeAspect="1"/>
          </p:cNvPicPr>
          <p:nvPr/>
        </p:nvPicPr>
        <p:blipFill>
          <a:blip r:embed="rId7" cstate="print">
            <a:extLst>
              <a:ext uri="{96DAC541-7B7A-43D3-8B79-37D633B846F1}">
                <asvg:svgBlip xmlns="" xmlns:asvg="http://schemas.microsoft.com/office/drawing/2016/SVG/main" r:embed="rId8"/>
              </a:ext>
            </a:extLst>
          </a:blip>
          <a:stretch>
            <a:fillRect/>
          </a:stretch>
        </p:blipFill>
        <p:spPr>
          <a:xfrm>
            <a:off x="7999427" y="3946518"/>
            <a:ext cx="432000" cy="432000"/>
          </a:xfrm>
          <a:prstGeom prst="rect">
            <a:avLst/>
          </a:prstGeom>
        </p:spPr>
      </p:pic>
      <p:pic>
        <p:nvPicPr>
          <p:cNvPr id="31" name="Graphic 30">
            <a:hlinkClick r:id="rId3"/>
          </p:cNvPr>
          <p:cNvPicPr>
            <a:picLocks noChangeAspect="1"/>
          </p:cNvPicPr>
          <p:nvPr/>
        </p:nvPicPr>
        <p:blipFill>
          <a:blip r:embed="rId9" cstate="print">
            <a:extLst>
              <a:ext uri="{96DAC541-7B7A-43D3-8B79-37D633B846F1}">
                <asvg:svgBlip xmlns="" xmlns:asvg="http://schemas.microsoft.com/office/drawing/2016/SVG/main" r:embed="rId10"/>
              </a:ext>
            </a:extLst>
          </a:blip>
          <a:stretch>
            <a:fillRect/>
          </a:stretch>
        </p:blipFill>
        <p:spPr>
          <a:xfrm>
            <a:off x="3864862" y="3973255"/>
            <a:ext cx="378526" cy="378526"/>
          </a:xfrm>
          <a:prstGeom prst="rect">
            <a:avLst/>
          </a:prstGeom>
        </p:spPr>
      </p:pic>
      <p:pic>
        <p:nvPicPr>
          <p:cNvPr id="2" name="Picture 1"/>
          <p:cNvPicPr>
            <a:picLocks noChangeAspect="1"/>
          </p:cNvPicPr>
          <p:nvPr/>
        </p:nvPicPr>
        <p:blipFill>
          <a:blip r:embed="rId11" cstate="print">
            <a:clrChange>
              <a:clrFrom>
                <a:srgbClr val="FDFDFD">
                  <a:alpha val="100000"/>
                </a:srgbClr>
              </a:clrFrom>
              <a:clrTo>
                <a:srgbClr val="FDFDFD">
                  <a:alpha val="100000"/>
                  <a:alpha val="0"/>
                </a:srgbClr>
              </a:clrTo>
            </a:clrChange>
            <a:extLst>
              <a:ext uri="{28A0092B-C50C-407E-A947-70E740481C1C}">
                <a14:useLocalDpi xmlns:a14="http://schemas.microsoft.com/office/drawing/2010/main" val="0"/>
              </a:ext>
            </a:extLst>
          </a:blip>
          <a:stretch>
            <a:fillRect/>
          </a:stretch>
        </p:blipFill>
        <p:spPr>
          <a:xfrm>
            <a:off x="6717030" y="12700"/>
            <a:ext cx="5062855" cy="358076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715170" y="3116712"/>
            <a:ext cx="2829554" cy="3445844"/>
            <a:chOff x="3864668" y="3081814"/>
            <a:chExt cx="3515217" cy="4059087"/>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521986" y="2424497"/>
              <a:ext cx="2200582" cy="3515216"/>
            </a:xfrm>
            <a:prstGeom prst="rect">
              <a:avLst/>
            </a:prstGeom>
            <a:ln>
              <a:solidFill>
                <a:schemeClr val="tx1"/>
              </a:solidFill>
            </a:ln>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59532" b="38584"/>
            <a:stretch/>
          </p:blipFill>
          <p:spPr>
            <a:xfrm rot="16200000" flipH="1">
              <a:off x="4693024" y="4454040"/>
              <a:ext cx="1858505" cy="3515217"/>
            </a:xfrm>
            <a:prstGeom prst="rect">
              <a:avLst/>
            </a:prstGeom>
            <a:ln>
              <a:solidFill>
                <a:schemeClr val="tx1"/>
              </a:solidFill>
            </a:ln>
          </p:spPr>
        </p:pic>
      </p:grpSp>
      <p:sp>
        <p:nvSpPr>
          <p:cNvPr id="3" name="Slide Number Placeholder 2"/>
          <p:cNvSpPr>
            <a:spLocks noGrp="1"/>
          </p:cNvSpPr>
          <p:nvPr>
            <p:ph type="sldNum" sz="quarter" idx="12"/>
          </p:nvPr>
        </p:nvSpPr>
        <p:spPr/>
        <p:txBody>
          <a:bodyPr/>
          <a:lstStyle/>
          <a:p>
            <a:fld id="{517DE80E-2C84-46D4-990D-02A68F89C31B}" type="slidenum">
              <a:rPr lang="en-US" smtClean="0"/>
              <a:t>2</a:t>
            </a:fld>
            <a:endParaRPr lang="en-US" dirty="0"/>
          </a:p>
        </p:txBody>
      </p:sp>
      <p:sp>
        <p:nvSpPr>
          <p:cNvPr id="4" name="Rectangle 3">
            <a:extLst>
              <a:ext uri="{FF2B5EF4-FFF2-40B4-BE49-F238E27FC236}">
                <a16:creationId xmlns:a16="http://schemas.microsoft.com/office/drawing/2014/main" id="{1359E1EB-DDE7-0906-04E9-F88BE074E81B}"/>
              </a:ext>
            </a:extLst>
          </p:cNvPr>
          <p:cNvSpPr/>
          <p:nvPr/>
        </p:nvSpPr>
        <p:spPr>
          <a:xfrm>
            <a:off x="101600" y="822959"/>
            <a:ext cx="81280" cy="5739597"/>
          </a:xfrm>
          <a:prstGeom prst="rect">
            <a:avLst/>
          </a:prstGeom>
          <a:solidFill>
            <a:srgbClr val="E31E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0F61637-CDE3-F3ED-AD92-A7E509DAFBDA}"/>
              </a:ext>
            </a:extLst>
          </p:cNvPr>
          <p:cNvSpPr/>
          <p:nvPr/>
        </p:nvSpPr>
        <p:spPr>
          <a:xfrm rot="5400000">
            <a:off x="6240678" y="-4946692"/>
            <a:ext cx="80069" cy="11619373"/>
          </a:xfrm>
          <a:prstGeom prst="rect">
            <a:avLst/>
          </a:prstGeom>
          <a:solidFill>
            <a:srgbClr val="7272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391D6BEA-7A98-077A-FDDB-8F322D27EB97}"/>
              </a:ext>
            </a:extLst>
          </p:cNvPr>
          <p:cNvSpPr>
            <a:spLocks noGrp="1"/>
          </p:cNvSpPr>
          <p:nvPr>
            <p:ph type="title"/>
          </p:nvPr>
        </p:nvSpPr>
        <p:spPr>
          <a:xfrm>
            <a:off x="539750" y="87313"/>
            <a:ext cx="10615613" cy="622300"/>
          </a:xfrm>
        </p:spPr>
        <p:txBody>
          <a:bodyPr>
            <a:normAutofit fontScale="90000"/>
          </a:bodyPr>
          <a:lstStyle/>
          <a:p>
            <a:r>
              <a:rPr lang="en-US" dirty="0"/>
              <a:t>Prevention of Batch Mix-Up Using </a:t>
            </a:r>
            <a:r>
              <a:rPr lang="en-US" dirty="0" smtClean="0"/>
              <a:t>Automatic Cartridge </a:t>
            </a:r>
            <a:r>
              <a:rPr lang="en-US" dirty="0"/>
              <a:t>QR Scanning Jig</a:t>
            </a:r>
            <a:endParaRPr lang="en-US" dirty="0">
              <a:ln w="3175">
                <a:noFill/>
              </a:ln>
              <a:solidFill>
                <a:schemeClr val="tx1"/>
              </a:solidFill>
              <a:cs typeface="+mj-lt"/>
              <a:sym typeface="+mn-ea"/>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7078560" y="242077"/>
            <a:ext cx="2321326" cy="3703069"/>
          </a:xfrm>
          <a:prstGeom prst="rect">
            <a:avLst/>
          </a:prstGeom>
          <a:ln>
            <a:solidFill>
              <a:schemeClr val="tx1"/>
            </a:solidFill>
          </a:ln>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932833" y="2914238"/>
            <a:ext cx="3334001" cy="4073917"/>
          </a:xfrm>
          <a:prstGeom prst="rect">
            <a:avLst/>
          </a:prstGeom>
          <a:ln>
            <a:solidFill>
              <a:schemeClr val="tx1"/>
            </a:solidFill>
          </a:ln>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94883" y="2899657"/>
            <a:ext cx="3355989" cy="4125070"/>
          </a:xfrm>
          <a:prstGeom prst="rect">
            <a:avLst/>
          </a:prstGeom>
          <a:ln>
            <a:solidFill>
              <a:schemeClr val="tx1"/>
            </a:solidFill>
          </a:ln>
        </p:spPr>
      </p:pic>
      <p:sp>
        <p:nvSpPr>
          <p:cNvPr id="15" name="Rectangle 14"/>
          <p:cNvSpPr/>
          <p:nvPr/>
        </p:nvSpPr>
        <p:spPr>
          <a:xfrm>
            <a:off x="182881" y="1008705"/>
            <a:ext cx="5875020" cy="1061829"/>
          </a:xfrm>
          <a:prstGeom prst="rect">
            <a:avLst/>
          </a:prstGeom>
        </p:spPr>
        <p:txBody>
          <a:bodyPr wrap="square">
            <a:spAutoFit/>
          </a:bodyPr>
          <a:lstStyle/>
          <a:p>
            <a:pPr marL="285750" indent="-285750">
              <a:lnSpc>
                <a:spcPct val="150000"/>
              </a:lnSpc>
              <a:buFont typeface="Wingdings" panose="05000000000000000000" pitchFamily="2" charset="2"/>
              <a:buChar char="Ø"/>
            </a:pPr>
            <a:r>
              <a:rPr lang="en-IN" b="1" u="sng" dirty="0" smtClean="0">
                <a:latin typeface="Arial" panose="020B0604020202020204" pitchFamily="34" charset="0"/>
                <a:cs typeface="Arial" panose="020B0604020202020204" pitchFamily="34" charset="0"/>
              </a:rPr>
              <a:t>Prototype model:</a:t>
            </a: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Built a prototype model and  successfully tested below are the reference images.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72450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17DE80E-2C84-46D4-990D-02A68F89C31B}" type="slidenum">
              <a:rPr lang="en-US" smtClean="0"/>
              <a:t>3</a:t>
            </a:fld>
            <a:endParaRPr lang="en-US" dirty="0"/>
          </a:p>
        </p:txBody>
      </p:sp>
      <p:sp>
        <p:nvSpPr>
          <p:cNvPr id="4" name="Rectangle 3">
            <a:extLst>
              <a:ext uri="{FF2B5EF4-FFF2-40B4-BE49-F238E27FC236}">
                <a16:creationId xmlns:a16="http://schemas.microsoft.com/office/drawing/2014/main" id="{1359E1EB-DDE7-0906-04E9-F88BE074E81B}"/>
              </a:ext>
            </a:extLst>
          </p:cNvPr>
          <p:cNvSpPr/>
          <p:nvPr/>
        </p:nvSpPr>
        <p:spPr>
          <a:xfrm>
            <a:off x="101600" y="822959"/>
            <a:ext cx="81280" cy="5739597"/>
          </a:xfrm>
          <a:prstGeom prst="rect">
            <a:avLst/>
          </a:prstGeom>
          <a:solidFill>
            <a:srgbClr val="E31E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0F61637-CDE3-F3ED-AD92-A7E509DAFBDA}"/>
              </a:ext>
            </a:extLst>
          </p:cNvPr>
          <p:cNvSpPr/>
          <p:nvPr/>
        </p:nvSpPr>
        <p:spPr>
          <a:xfrm rot="5400000">
            <a:off x="6240678" y="-4946692"/>
            <a:ext cx="80069" cy="11619373"/>
          </a:xfrm>
          <a:prstGeom prst="rect">
            <a:avLst/>
          </a:prstGeom>
          <a:solidFill>
            <a:srgbClr val="7272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65018" y="1221939"/>
            <a:ext cx="10334159" cy="3293209"/>
          </a:xfrm>
          <a:prstGeom prst="rect">
            <a:avLst/>
          </a:prstGeom>
        </p:spPr>
        <p:txBody>
          <a:bodyPr wrap="square">
            <a:spAutoFit/>
          </a:bodyPr>
          <a:lstStyle/>
          <a:p>
            <a:pPr marL="342900" indent="-342900">
              <a:lnSpc>
                <a:spcPct val="200000"/>
              </a:lnSpc>
              <a:buFont typeface="Wingdings" panose="05000000000000000000" pitchFamily="2" charset="2"/>
              <a:buChar char="Ø"/>
            </a:pPr>
            <a:r>
              <a:rPr lang="en-US" sz="2400" b="1" u="sng" dirty="0">
                <a:latin typeface="Arial" panose="020B0604020202020204" pitchFamily="34" charset="0"/>
                <a:cs typeface="Arial" panose="020B0604020202020204" pitchFamily="34" charset="0"/>
              </a:rPr>
              <a:t>Objective of the Initiative:</a:t>
            </a:r>
          </a:p>
          <a:p>
            <a:pPr marL="342900" indent="-342900">
              <a:lnSpc>
                <a:spcPct val="200000"/>
              </a:lnSpc>
              <a:buFont typeface="Arial" panose="020B0604020202020204" pitchFamily="34" charset="0"/>
              <a:buChar char="•"/>
            </a:pPr>
            <a:r>
              <a:rPr lang="en-US" sz="2000" dirty="0">
                <a:latin typeface="Arial" panose="020B0604020202020204" pitchFamily="34" charset="0"/>
                <a:cs typeface="Arial" panose="020B0604020202020204" pitchFamily="34" charset="0"/>
              </a:rPr>
              <a:t>Prevent </a:t>
            </a:r>
            <a:r>
              <a:rPr lang="en-US" sz="2000" b="1" dirty="0">
                <a:latin typeface="Arial" panose="020B0604020202020204" pitchFamily="34" charset="0"/>
                <a:cs typeface="Arial" panose="020B0604020202020204" pitchFamily="34" charset="0"/>
              </a:rPr>
              <a:t>batch mix-ups</a:t>
            </a:r>
            <a:r>
              <a:rPr lang="en-US" sz="2000" dirty="0">
                <a:latin typeface="Arial" panose="020B0604020202020204" pitchFamily="34" charset="0"/>
                <a:cs typeface="Arial" panose="020B0604020202020204" pitchFamily="34" charset="0"/>
              </a:rPr>
              <a:t> in production.</a:t>
            </a:r>
          </a:p>
          <a:p>
            <a:pPr marL="342900" indent="-342900">
              <a:lnSpc>
                <a:spcPct val="20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Identify </a:t>
            </a:r>
            <a:r>
              <a:rPr lang="en-US" sz="2000" b="1" dirty="0">
                <a:latin typeface="Arial" panose="020B0604020202020204" pitchFamily="34" charset="0"/>
                <a:cs typeface="Arial" panose="020B0604020202020204" pitchFamily="34" charset="0"/>
              </a:rPr>
              <a:t>incorrect cartridges</a:t>
            </a:r>
            <a:r>
              <a:rPr lang="en-US" sz="2000" dirty="0">
                <a:latin typeface="Arial" panose="020B0604020202020204" pitchFamily="34" charset="0"/>
                <a:cs typeface="Arial" panose="020B0604020202020204" pitchFamily="34" charset="0"/>
              </a:rPr>
              <a:t> before they move forward.</a:t>
            </a:r>
          </a:p>
          <a:p>
            <a:pPr marL="342900" indent="-342900">
              <a:lnSpc>
                <a:spcPct val="20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Implement </a:t>
            </a:r>
            <a:r>
              <a:rPr lang="en-US" sz="2000" b="1" dirty="0">
                <a:latin typeface="Arial" panose="020B0604020202020204" pitchFamily="34" charset="0"/>
                <a:cs typeface="Arial" panose="020B0604020202020204" pitchFamily="34" charset="0"/>
              </a:rPr>
              <a:t>real-time validation</a:t>
            </a:r>
            <a:r>
              <a:rPr lang="en-US" sz="2000" dirty="0">
                <a:latin typeface="Arial" panose="020B0604020202020204" pitchFamily="34" charset="0"/>
                <a:cs typeface="Arial" panose="020B0604020202020204" pitchFamily="34" charset="0"/>
              </a:rPr>
              <a:t> using existing automatic </a:t>
            </a:r>
            <a:r>
              <a:rPr lang="en-US" sz="2000" dirty="0" smtClean="0">
                <a:latin typeface="Arial" panose="020B0604020202020204" pitchFamily="34" charset="0"/>
                <a:cs typeface="Arial" panose="020B0604020202020204" pitchFamily="34" charset="0"/>
              </a:rPr>
              <a:t>Cartridge QR </a:t>
            </a:r>
            <a:r>
              <a:rPr lang="en-US" sz="2000" dirty="0">
                <a:latin typeface="Arial" panose="020B0604020202020204" pitchFamily="34" charset="0"/>
                <a:cs typeface="Arial" panose="020B0604020202020204" pitchFamily="34" charset="0"/>
              </a:rPr>
              <a:t>scanning </a:t>
            </a:r>
            <a:r>
              <a:rPr lang="en-US" sz="2000" dirty="0" smtClean="0">
                <a:latin typeface="Arial" panose="020B0604020202020204" pitchFamily="34" charset="0"/>
                <a:cs typeface="Arial" panose="020B0604020202020204" pitchFamily="34" charset="0"/>
              </a:rPr>
              <a:t>JIG.</a:t>
            </a:r>
            <a:endParaRPr lang="en-US" sz="2000" dirty="0">
              <a:latin typeface="Arial" panose="020B0604020202020204" pitchFamily="34" charset="0"/>
              <a:cs typeface="Arial" panose="020B0604020202020204" pitchFamily="34" charset="0"/>
            </a:endParaRPr>
          </a:p>
          <a:p>
            <a:pPr marL="342900" indent="-342900">
              <a:lnSpc>
                <a:spcPct val="200000"/>
              </a:lnSpc>
              <a:buFont typeface="Arial" panose="020B0604020202020204" pitchFamily="34" charset="0"/>
              <a:buChar char="•"/>
            </a:pPr>
            <a:r>
              <a:rPr lang="en-US" sz="2000" dirty="0" smtClean="0">
                <a:latin typeface="Arial" panose="020B0604020202020204" pitchFamily="34" charset="0"/>
                <a:cs typeface="Arial" panose="020B0604020202020204" pitchFamily="34" charset="0"/>
              </a:rPr>
              <a:t>Real-time scanned cartridges data will stored as CSV file. </a:t>
            </a:r>
            <a:endParaRPr lang="en-US" sz="2000"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391D6BEA-7A98-077A-FDDB-8F322D27EB97}"/>
              </a:ext>
            </a:extLst>
          </p:cNvPr>
          <p:cNvSpPr>
            <a:spLocks noGrp="1"/>
          </p:cNvSpPr>
          <p:nvPr>
            <p:ph type="title"/>
          </p:nvPr>
        </p:nvSpPr>
        <p:spPr>
          <a:xfrm>
            <a:off x="539750" y="87313"/>
            <a:ext cx="10615613" cy="622300"/>
          </a:xfrm>
        </p:spPr>
        <p:txBody>
          <a:bodyPr>
            <a:normAutofit fontScale="90000"/>
          </a:bodyPr>
          <a:lstStyle/>
          <a:p>
            <a:r>
              <a:rPr lang="en-US" dirty="0"/>
              <a:t>Prevention of Batch Mix-Up Using </a:t>
            </a:r>
            <a:r>
              <a:rPr lang="en-US" dirty="0" smtClean="0"/>
              <a:t>Automatic Cartridge </a:t>
            </a:r>
            <a:r>
              <a:rPr lang="en-US" dirty="0"/>
              <a:t>QR Scanning Jig</a:t>
            </a:r>
            <a:endParaRPr lang="en-US" dirty="0">
              <a:ln w="3175">
                <a:noFill/>
              </a:ln>
              <a:solidFill>
                <a:schemeClr val="tx1"/>
              </a:solidFill>
              <a:cs typeface="+mj-lt"/>
              <a:sym typeface="+mn-ea"/>
            </a:endParaRPr>
          </a:p>
        </p:txBody>
      </p:sp>
    </p:spTree>
    <p:extLst>
      <p:ext uri="{BB962C8B-B14F-4D97-AF65-F5344CB8AC3E}">
        <p14:creationId xmlns:p14="http://schemas.microsoft.com/office/powerpoint/2010/main" val="6719134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684192" y="5091184"/>
            <a:ext cx="2909454" cy="510674"/>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2988991" y="5930411"/>
            <a:ext cx="2230583" cy="510674"/>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2723455" y="1813327"/>
            <a:ext cx="4465767" cy="510674"/>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2848146" y="2612710"/>
            <a:ext cx="4465767" cy="510674"/>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2598778" y="3424675"/>
            <a:ext cx="6054422" cy="510674"/>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2808883" y="4291801"/>
            <a:ext cx="2909454" cy="51067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2684192" y="998569"/>
            <a:ext cx="4465767" cy="510674"/>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p:cNvSpPr>
            <a:spLocks noGrp="1"/>
          </p:cNvSpPr>
          <p:nvPr>
            <p:ph type="sldNum" sz="quarter" idx="12"/>
          </p:nvPr>
        </p:nvSpPr>
        <p:spPr/>
        <p:txBody>
          <a:bodyPr/>
          <a:lstStyle/>
          <a:p>
            <a:fld id="{517DE80E-2C84-46D4-990D-02A68F89C31B}" type="slidenum">
              <a:rPr lang="en-US" smtClean="0"/>
              <a:t>4</a:t>
            </a:fld>
            <a:endParaRPr lang="en-US" dirty="0"/>
          </a:p>
        </p:txBody>
      </p:sp>
      <p:sp>
        <p:nvSpPr>
          <p:cNvPr id="4" name="Rectangle 3">
            <a:extLst>
              <a:ext uri="{FF2B5EF4-FFF2-40B4-BE49-F238E27FC236}">
                <a16:creationId xmlns:a16="http://schemas.microsoft.com/office/drawing/2014/main" id="{1359E1EB-DDE7-0906-04E9-F88BE074E81B}"/>
              </a:ext>
            </a:extLst>
          </p:cNvPr>
          <p:cNvSpPr/>
          <p:nvPr/>
        </p:nvSpPr>
        <p:spPr>
          <a:xfrm>
            <a:off x="101600" y="822959"/>
            <a:ext cx="81280" cy="5739597"/>
          </a:xfrm>
          <a:prstGeom prst="rect">
            <a:avLst/>
          </a:prstGeom>
          <a:solidFill>
            <a:srgbClr val="E31E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0F61637-CDE3-F3ED-AD92-A7E509DAFBDA}"/>
              </a:ext>
            </a:extLst>
          </p:cNvPr>
          <p:cNvSpPr/>
          <p:nvPr/>
        </p:nvSpPr>
        <p:spPr>
          <a:xfrm rot="5400000">
            <a:off x="6240678" y="-4946692"/>
            <a:ext cx="80069" cy="11619373"/>
          </a:xfrm>
          <a:prstGeom prst="rect">
            <a:avLst/>
          </a:prstGeom>
          <a:solidFill>
            <a:srgbClr val="7272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5957454" y="4275160"/>
            <a:ext cx="3214256" cy="510674"/>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471026" y="1053851"/>
            <a:ext cx="1756757" cy="400110"/>
          </a:xfrm>
          <a:prstGeom prst="rect">
            <a:avLst/>
          </a:prstGeom>
        </p:spPr>
        <p:txBody>
          <a:bodyPr wrap="square">
            <a:spAutoFit/>
          </a:bodyPr>
          <a:lstStyle/>
          <a:p>
            <a:r>
              <a:rPr lang="en-US" sz="2000" b="1" u="sng" dirty="0">
                <a:latin typeface="Arial" panose="020B0604020202020204" pitchFamily="34" charset="0"/>
                <a:cs typeface="Arial" panose="020B0604020202020204" pitchFamily="34" charset="0"/>
              </a:rPr>
              <a:t>Flow Chart:</a:t>
            </a:r>
            <a:endParaRPr lang="en-IN" sz="2000" b="1" u="sng" dirty="0">
              <a:latin typeface="Arial" panose="020B0604020202020204" pitchFamily="34" charset="0"/>
              <a:cs typeface="Arial" panose="020B0604020202020204" pitchFamily="34" charset="0"/>
            </a:endParaRPr>
          </a:p>
        </p:txBody>
      </p:sp>
      <p:sp>
        <p:nvSpPr>
          <p:cNvPr id="9" name="Rectangle 8"/>
          <p:cNvSpPr/>
          <p:nvPr/>
        </p:nvSpPr>
        <p:spPr>
          <a:xfrm>
            <a:off x="2706724" y="971499"/>
            <a:ext cx="8709890" cy="5442516"/>
          </a:xfrm>
          <a:prstGeom prst="rect">
            <a:avLst/>
          </a:prstGeom>
        </p:spPr>
        <p:txBody>
          <a:bodyPr wrap="square">
            <a:spAutoFit/>
          </a:bodyPr>
          <a:lstStyle/>
          <a:p>
            <a:pPr>
              <a:lnSpc>
                <a:spcPct val="150000"/>
              </a:lnSpc>
            </a:pPr>
            <a:r>
              <a:rPr lang="en-IN" dirty="0">
                <a:latin typeface="Arial" panose="020B0604020202020204" pitchFamily="34" charset="0"/>
                <a:cs typeface="Arial" panose="020B0604020202020204" pitchFamily="34" charset="0"/>
              </a:rPr>
              <a:t>   Automatic Cartridge QR Scanning JIG</a:t>
            </a:r>
          </a:p>
          <a:p>
            <a:pPr>
              <a:lnSpc>
                <a:spcPct val="150000"/>
              </a:lnSpc>
            </a:pP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Load Cartridges in Stacker</a:t>
            </a:r>
          </a:p>
          <a:p>
            <a:pPr>
              <a:lnSpc>
                <a:spcPct val="150000"/>
              </a:lnSpc>
            </a:pP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QR Code Scanned by Jig</a:t>
            </a:r>
          </a:p>
          <a:p>
            <a:pPr>
              <a:lnSpc>
                <a:spcPct val="150000"/>
              </a:lnSpc>
            </a:pPr>
            <a:r>
              <a:rPr lang="en-IN" dirty="0">
                <a:latin typeface="Arial" panose="020B0604020202020204" pitchFamily="34" charset="0"/>
                <a:cs typeface="Arial" panose="020B0604020202020204" pitchFamily="34" charset="0"/>
              </a:rPr>
              <a:t>                               ↓</a:t>
            </a:r>
          </a:p>
          <a:p>
            <a:pPr>
              <a:lnSpc>
                <a:spcPct val="150000"/>
              </a:lnSpc>
            </a:pPr>
            <a:r>
              <a:rPr lang="en-IN" b="1" dirty="0">
                <a:latin typeface="Arial" panose="020B0604020202020204" pitchFamily="34" charset="0"/>
                <a:cs typeface="Arial" panose="020B0604020202020204" pitchFamily="34" charset="0"/>
              </a:rPr>
              <a:t> It will check for </a:t>
            </a:r>
            <a:r>
              <a:rPr lang="en-IN" dirty="0">
                <a:latin typeface="Arial" panose="020B0604020202020204" pitchFamily="34" charset="0"/>
                <a:cs typeface="Arial" panose="020B0604020202020204" pitchFamily="34" charset="0"/>
              </a:rPr>
              <a:t>: QR Code / Batch Range / Line / Count </a:t>
            </a:r>
          </a:p>
          <a:p>
            <a:pPr>
              <a:lnSpc>
                <a:spcPct val="150000"/>
              </a:lnSpc>
            </a:pPr>
            <a:r>
              <a:rPr lang="en-IN" dirty="0">
                <a:latin typeface="Arial" panose="020B0604020202020204" pitchFamily="34" charset="0"/>
                <a:cs typeface="Arial" panose="020B0604020202020204" pitchFamily="34" charset="0"/>
              </a:rPr>
              <a:t>                       ↙                            ↘</a:t>
            </a:r>
          </a:p>
          <a:p>
            <a:pPr>
              <a:lnSpc>
                <a:spcPct val="150000"/>
              </a:lnSpc>
            </a:pP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Pass</a:t>
            </a:r>
            <a:r>
              <a:rPr lang="en-IN" dirty="0">
                <a:latin typeface="Arial" panose="020B0604020202020204" pitchFamily="34" charset="0"/>
                <a:cs typeface="Arial" panose="020B0604020202020204" pitchFamily="34" charset="0"/>
              </a:rPr>
              <a:t> → Move Forward           </a:t>
            </a:r>
            <a:r>
              <a:rPr lang="en-IN" b="1" dirty="0">
                <a:latin typeface="Arial" panose="020B0604020202020204" pitchFamily="34" charset="0"/>
                <a:cs typeface="Arial" panose="020B0604020202020204" pitchFamily="34" charset="0"/>
              </a:rPr>
              <a:t>Fail</a:t>
            </a:r>
            <a:r>
              <a:rPr lang="en-IN" dirty="0">
                <a:latin typeface="Arial" panose="020B0604020202020204" pitchFamily="34" charset="0"/>
                <a:cs typeface="Arial" panose="020B0604020202020204" pitchFamily="34" charset="0"/>
              </a:rPr>
              <a:t> → Alert / Divert Cartridge</a:t>
            </a:r>
          </a:p>
          <a:p>
            <a:pPr>
              <a:lnSpc>
                <a:spcPct val="150000"/>
              </a:lnSpc>
            </a:pP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Next Cartridge Drops </a:t>
            </a:r>
          </a:p>
          <a:p>
            <a:pPr>
              <a:lnSpc>
                <a:spcPct val="150000"/>
              </a:lnSpc>
            </a:pPr>
            <a:r>
              <a:rPr lang="en-IN" dirty="0">
                <a:latin typeface="Arial" panose="020B0604020202020204" pitchFamily="34" charset="0"/>
                <a:cs typeface="Arial" panose="020B0604020202020204" pitchFamily="34" charset="0"/>
              </a:rPr>
              <a:t>                    ↓</a:t>
            </a:r>
          </a:p>
          <a:p>
            <a:pPr>
              <a:lnSpc>
                <a:spcPct val="150000"/>
              </a:lnSpc>
            </a:pPr>
            <a:r>
              <a:rPr lang="en-IN" dirty="0">
                <a:latin typeface="Arial" panose="020B0604020202020204" pitchFamily="34" charset="0"/>
                <a:cs typeface="Arial" panose="020B0604020202020204" pitchFamily="34" charset="0"/>
              </a:rPr>
              <a:t>     Repeat the Process</a:t>
            </a:r>
          </a:p>
        </p:txBody>
      </p:sp>
      <p:sp>
        <p:nvSpPr>
          <p:cNvPr id="6" name="TextBox 5">
            <a:extLst>
              <a:ext uri="{FF2B5EF4-FFF2-40B4-BE49-F238E27FC236}">
                <a16:creationId xmlns:a16="http://schemas.microsoft.com/office/drawing/2014/main" id="{FB74E560-7406-C580-E16D-F357C0D12A82}"/>
              </a:ext>
            </a:extLst>
          </p:cNvPr>
          <p:cNvSpPr txBox="1"/>
          <p:nvPr/>
        </p:nvSpPr>
        <p:spPr>
          <a:xfrm>
            <a:off x="2377440" y="4003092"/>
            <a:ext cx="2011680" cy="260810"/>
          </a:xfrm>
          <a:prstGeom prst="rect">
            <a:avLst/>
          </a:prstGeom>
          <a:noFill/>
        </p:spPr>
        <p:txBody>
          <a:bodyPr wrap="square">
            <a:spAutoFit/>
          </a:bodyPr>
          <a:lstStyle/>
          <a:p>
            <a:r>
              <a:rPr lang="en-IN" sz="1100" dirty="0">
                <a:solidFill>
                  <a:schemeClr val="accent6"/>
                </a:solidFill>
                <a:latin typeface="Arial" panose="020B0604020202020204" pitchFamily="34" charset="0"/>
                <a:cs typeface="Arial" panose="020B0604020202020204" pitchFamily="34" charset="0"/>
              </a:rPr>
              <a:t>If it is same batch cartridge</a:t>
            </a:r>
            <a:endParaRPr lang="en-IN" sz="1100" dirty="0">
              <a:solidFill>
                <a:schemeClr val="accent6"/>
              </a:solidFill>
            </a:endParaRPr>
          </a:p>
        </p:txBody>
      </p:sp>
      <p:sp>
        <p:nvSpPr>
          <p:cNvPr id="7" name="TextBox 6">
            <a:extLst>
              <a:ext uri="{FF2B5EF4-FFF2-40B4-BE49-F238E27FC236}">
                <a16:creationId xmlns:a16="http://schemas.microsoft.com/office/drawing/2014/main" id="{28CA9B71-C65C-8DD1-2ADB-798B4EE5DBD0}"/>
              </a:ext>
            </a:extLst>
          </p:cNvPr>
          <p:cNvSpPr txBox="1"/>
          <p:nvPr/>
        </p:nvSpPr>
        <p:spPr>
          <a:xfrm>
            <a:off x="6482080" y="4003092"/>
            <a:ext cx="2424528" cy="261610"/>
          </a:xfrm>
          <a:prstGeom prst="rect">
            <a:avLst/>
          </a:prstGeom>
          <a:noFill/>
        </p:spPr>
        <p:txBody>
          <a:bodyPr wrap="square">
            <a:spAutoFit/>
          </a:bodyPr>
          <a:lstStyle/>
          <a:p>
            <a:r>
              <a:rPr lang="en-IN" sz="1100" dirty="0">
                <a:solidFill>
                  <a:schemeClr val="accent1"/>
                </a:solidFill>
                <a:latin typeface="Arial" panose="020B0604020202020204" pitchFamily="34" charset="0"/>
                <a:cs typeface="Arial" panose="020B0604020202020204" pitchFamily="34" charset="0"/>
              </a:rPr>
              <a:t>If it is different B</a:t>
            </a:r>
            <a:r>
              <a:rPr lang="en-IN" sz="1100" dirty="0" smtClean="0">
                <a:solidFill>
                  <a:schemeClr val="accent1"/>
                </a:solidFill>
                <a:latin typeface="Arial" panose="020B0604020202020204" pitchFamily="34" charset="0"/>
                <a:cs typeface="Arial" panose="020B0604020202020204" pitchFamily="34" charset="0"/>
              </a:rPr>
              <a:t>atch/Line </a:t>
            </a:r>
            <a:r>
              <a:rPr lang="en-IN" sz="1100" dirty="0">
                <a:solidFill>
                  <a:schemeClr val="accent1"/>
                </a:solidFill>
                <a:latin typeface="Arial" panose="020B0604020202020204" pitchFamily="34" charset="0"/>
                <a:cs typeface="Arial" panose="020B0604020202020204" pitchFamily="34" charset="0"/>
              </a:rPr>
              <a:t>cartridge</a:t>
            </a:r>
            <a:endParaRPr lang="en-IN" sz="1100" dirty="0">
              <a:solidFill>
                <a:schemeClr val="accent1"/>
              </a:solidFill>
            </a:endParaRPr>
          </a:p>
        </p:txBody>
      </p:sp>
      <p:sp>
        <p:nvSpPr>
          <p:cNvPr id="24" name="Title 1">
            <a:extLst>
              <a:ext uri="{FF2B5EF4-FFF2-40B4-BE49-F238E27FC236}">
                <a16:creationId xmlns:a16="http://schemas.microsoft.com/office/drawing/2014/main" id="{391D6BEA-7A98-077A-FDDB-8F322D27EB97}"/>
              </a:ext>
            </a:extLst>
          </p:cNvPr>
          <p:cNvSpPr>
            <a:spLocks noGrp="1"/>
          </p:cNvSpPr>
          <p:nvPr>
            <p:ph type="title"/>
          </p:nvPr>
        </p:nvSpPr>
        <p:spPr>
          <a:xfrm>
            <a:off x="539750" y="87313"/>
            <a:ext cx="10615613" cy="622300"/>
          </a:xfrm>
        </p:spPr>
        <p:txBody>
          <a:bodyPr>
            <a:normAutofit fontScale="90000"/>
          </a:bodyPr>
          <a:lstStyle/>
          <a:p>
            <a:r>
              <a:rPr lang="en-US" dirty="0"/>
              <a:t>Prevention of Batch Mix-Up Using </a:t>
            </a:r>
            <a:r>
              <a:rPr lang="en-US" dirty="0" smtClean="0"/>
              <a:t>Automatic Cartridge </a:t>
            </a:r>
            <a:r>
              <a:rPr lang="en-US" dirty="0"/>
              <a:t>QR Scanning Jig</a:t>
            </a:r>
            <a:endParaRPr lang="en-US" dirty="0">
              <a:ln w="3175">
                <a:noFill/>
              </a:ln>
              <a:solidFill>
                <a:schemeClr val="tx1"/>
              </a:solidFill>
              <a:cs typeface="+mj-lt"/>
              <a:sym typeface="+mn-ea"/>
            </a:endParaRPr>
          </a:p>
        </p:txBody>
      </p:sp>
    </p:spTree>
    <p:extLst>
      <p:ext uri="{BB962C8B-B14F-4D97-AF65-F5344CB8AC3E}">
        <p14:creationId xmlns:p14="http://schemas.microsoft.com/office/powerpoint/2010/main" val="586304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D2234-85B2-FFAE-2B46-A0E0309AA2ED}"/>
            </a:ext>
          </a:extLst>
        </p:cNvPr>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374" y="1289351"/>
            <a:ext cx="4690630" cy="2929007"/>
          </a:xfrm>
          <a:prstGeom prst="rect">
            <a:avLst/>
          </a:prstGeom>
        </p:spPr>
      </p:pic>
      <p:sp>
        <p:nvSpPr>
          <p:cNvPr id="3" name="Slide Number Placeholder 2">
            <a:extLst>
              <a:ext uri="{FF2B5EF4-FFF2-40B4-BE49-F238E27FC236}">
                <a16:creationId xmlns:a16="http://schemas.microsoft.com/office/drawing/2014/main" id="{08A3B6B7-69C3-6773-A8CA-831B988DB59A}"/>
              </a:ext>
            </a:extLst>
          </p:cNvPr>
          <p:cNvSpPr>
            <a:spLocks noGrp="1"/>
          </p:cNvSpPr>
          <p:nvPr>
            <p:ph type="sldNum" sz="quarter" idx="12"/>
          </p:nvPr>
        </p:nvSpPr>
        <p:spPr/>
        <p:txBody>
          <a:bodyPr/>
          <a:lstStyle/>
          <a:p>
            <a:fld id="{517DE80E-2C84-46D4-990D-02A68F89C31B}" type="slidenum">
              <a:rPr lang="en-US" smtClean="0"/>
              <a:t>5</a:t>
            </a:fld>
            <a:endParaRPr lang="en-US" dirty="0"/>
          </a:p>
        </p:txBody>
      </p:sp>
      <p:sp>
        <p:nvSpPr>
          <p:cNvPr id="4" name="Rectangle 3">
            <a:extLst>
              <a:ext uri="{FF2B5EF4-FFF2-40B4-BE49-F238E27FC236}">
                <a16:creationId xmlns:a16="http://schemas.microsoft.com/office/drawing/2014/main" id="{CF2731F5-935D-740F-3B8B-7C9C00B09A9C}"/>
              </a:ext>
            </a:extLst>
          </p:cNvPr>
          <p:cNvSpPr/>
          <p:nvPr/>
        </p:nvSpPr>
        <p:spPr>
          <a:xfrm>
            <a:off x="101600" y="822959"/>
            <a:ext cx="81280" cy="5739597"/>
          </a:xfrm>
          <a:prstGeom prst="rect">
            <a:avLst/>
          </a:prstGeom>
          <a:solidFill>
            <a:srgbClr val="E31E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5BAAC0E-5CD2-0930-0F7B-299DB9F1D661}"/>
              </a:ext>
            </a:extLst>
          </p:cNvPr>
          <p:cNvSpPr/>
          <p:nvPr/>
        </p:nvSpPr>
        <p:spPr>
          <a:xfrm rot="5400000">
            <a:off x="6240678" y="-4946692"/>
            <a:ext cx="80069" cy="11619373"/>
          </a:xfrm>
          <a:prstGeom prst="rect">
            <a:avLst/>
          </a:prstGeom>
          <a:solidFill>
            <a:srgbClr val="7272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B3F435DB-9AA7-561C-A218-667CC217641C}"/>
              </a:ext>
            </a:extLst>
          </p:cNvPr>
          <p:cNvSpPr txBox="1"/>
          <p:nvPr/>
        </p:nvSpPr>
        <p:spPr>
          <a:xfrm>
            <a:off x="6550773" y="932845"/>
            <a:ext cx="5539626" cy="369332"/>
          </a:xfrm>
          <a:prstGeom prst="rect">
            <a:avLst/>
          </a:prstGeom>
          <a:noFill/>
        </p:spPr>
        <p:txBody>
          <a:bodyPr wrap="square">
            <a:spAutoFit/>
          </a:bodyPr>
          <a:lstStyle/>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Enter the Batch Details on JIG</a:t>
            </a:r>
            <a:endParaRPr lang="en-IN"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B9958385-EAEA-8630-D26F-0B08980CD8DA}"/>
              </a:ext>
            </a:extLst>
          </p:cNvPr>
          <p:cNvSpPr/>
          <p:nvPr/>
        </p:nvSpPr>
        <p:spPr>
          <a:xfrm>
            <a:off x="7460597" y="2525834"/>
            <a:ext cx="1585032" cy="42530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cxnSp>
        <p:nvCxnSpPr>
          <p:cNvPr id="24" name="Straight Arrow Connector 23">
            <a:extLst>
              <a:ext uri="{FF2B5EF4-FFF2-40B4-BE49-F238E27FC236}">
                <a16:creationId xmlns:a16="http://schemas.microsoft.com/office/drawing/2014/main" id="{70379EFD-BDCA-00E2-24FD-66F71B4F0BA9}"/>
              </a:ext>
            </a:extLst>
          </p:cNvPr>
          <p:cNvCxnSpPr>
            <a:cxnSpLocks/>
            <a:stCxn id="22" idx="5"/>
            <a:endCxn id="39" idx="0"/>
          </p:cNvCxnSpPr>
          <p:nvPr/>
        </p:nvCxnSpPr>
        <p:spPr>
          <a:xfrm flipH="1">
            <a:off x="8054632" y="2888850"/>
            <a:ext cx="758874" cy="224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391D6BEA-7A98-077A-FDDB-8F322D27EB97}"/>
              </a:ext>
            </a:extLst>
          </p:cNvPr>
          <p:cNvSpPr>
            <a:spLocks noGrp="1"/>
          </p:cNvSpPr>
          <p:nvPr>
            <p:ph type="title"/>
          </p:nvPr>
        </p:nvSpPr>
        <p:spPr>
          <a:xfrm>
            <a:off x="539750" y="87313"/>
            <a:ext cx="10615613" cy="622300"/>
          </a:xfrm>
        </p:spPr>
        <p:txBody>
          <a:bodyPr>
            <a:normAutofit fontScale="90000"/>
          </a:bodyPr>
          <a:lstStyle/>
          <a:p>
            <a:r>
              <a:rPr lang="en-US" dirty="0"/>
              <a:t>Prevention of Batch Mix-Up Using </a:t>
            </a:r>
            <a:r>
              <a:rPr lang="en-US" dirty="0" smtClean="0"/>
              <a:t>Automatic Cartridge </a:t>
            </a:r>
            <a:r>
              <a:rPr lang="en-US" dirty="0"/>
              <a:t>QR Scanning Jig</a:t>
            </a:r>
            <a:endParaRPr lang="en-US" dirty="0">
              <a:ln w="3175">
                <a:noFill/>
              </a:ln>
              <a:solidFill>
                <a:schemeClr val="tx1"/>
              </a:solidFill>
              <a:cs typeface="+mj-lt"/>
              <a:sym typeface="+mn-ea"/>
            </a:endParaRPr>
          </a:p>
        </p:txBody>
      </p:sp>
      <p:sp>
        <p:nvSpPr>
          <p:cNvPr id="19" name="Speech Bubble: Oval 18">
            <a:extLst>
              <a:ext uri="{FF2B5EF4-FFF2-40B4-BE49-F238E27FC236}">
                <a16:creationId xmlns:a16="http://schemas.microsoft.com/office/drawing/2014/main" id="{34E73E92-5442-17D1-2267-F8EF171DC7A4}"/>
              </a:ext>
            </a:extLst>
          </p:cNvPr>
          <p:cNvSpPr/>
          <p:nvPr/>
        </p:nvSpPr>
        <p:spPr>
          <a:xfrm>
            <a:off x="9793024" y="2945996"/>
            <a:ext cx="2297375" cy="1241172"/>
          </a:xfrm>
          <a:prstGeom prst="wedgeEllipseCallout">
            <a:avLst>
              <a:gd name="adj1" fmla="val -105494"/>
              <a:gd name="adj2" fmla="val -7996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Enter the details </a:t>
            </a:r>
            <a:r>
              <a:rPr lang="en-IN" dirty="0" smtClean="0"/>
              <a:t>Batch no. ,Line, No. of Moulds  </a:t>
            </a:r>
            <a:endParaRPr lang="en-IN" dirty="0"/>
          </a:p>
        </p:txBody>
      </p:sp>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b="6146"/>
          <a:stretch/>
        </p:blipFill>
        <p:spPr>
          <a:xfrm>
            <a:off x="1364621" y="1536579"/>
            <a:ext cx="3098222" cy="4655128"/>
          </a:xfrm>
          <a:prstGeom prst="rect">
            <a:avLst/>
          </a:prstGeom>
          <a:ln>
            <a:solidFill>
              <a:schemeClr val="tx1"/>
            </a:solidFill>
          </a:ln>
        </p:spPr>
      </p:pic>
      <p:cxnSp>
        <p:nvCxnSpPr>
          <p:cNvPr id="16" name="Straight Arrow Connector 15"/>
          <p:cNvCxnSpPr>
            <a:endCxn id="15" idx="1"/>
          </p:cNvCxnSpPr>
          <p:nvPr/>
        </p:nvCxnSpPr>
        <p:spPr>
          <a:xfrm flipV="1">
            <a:off x="218269" y="3864143"/>
            <a:ext cx="1146352" cy="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46041" y="3395605"/>
            <a:ext cx="1136666" cy="400110"/>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Stage-1</a:t>
            </a:r>
            <a:endParaRPr lang="en-IN" sz="2000" b="1" dirty="0">
              <a:latin typeface="Arial" panose="020B0604020202020204" pitchFamily="34" charset="0"/>
              <a:cs typeface="Arial" panose="020B0604020202020204" pitchFamily="34" charset="0"/>
            </a:endParaRPr>
          </a:p>
        </p:txBody>
      </p:sp>
      <p:cxnSp>
        <p:nvCxnSpPr>
          <p:cNvPr id="20" name="Straight Arrow Connector 19"/>
          <p:cNvCxnSpPr>
            <a:endCxn id="18" idx="1"/>
          </p:cNvCxnSpPr>
          <p:nvPr/>
        </p:nvCxnSpPr>
        <p:spPr>
          <a:xfrm>
            <a:off x="4462843" y="2753854"/>
            <a:ext cx="218953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989275" y="2329753"/>
            <a:ext cx="1136666" cy="400110"/>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Stage-2</a:t>
            </a:r>
            <a:endParaRPr lang="en-IN" sz="2000" b="1" dirty="0">
              <a:latin typeface="Arial" panose="020B0604020202020204" pitchFamily="34" charset="0"/>
              <a:cs typeface="Arial" panose="020B0604020202020204" pitchFamily="34" charset="0"/>
            </a:endParaRPr>
          </a:p>
        </p:txBody>
      </p:sp>
      <p:sp>
        <p:nvSpPr>
          <p:cNvPr id="23" name="Rounded Rectangle 22"/>
          <p:cNvSpPr/>
          <p:nvPr/>
        </p:nvSpPr>
        <p:spPr>
          <a:xfrm>
            <a:off x="3318566" y="1218768"/>
            <a:ext cx="1824181" cy="95185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Automatic Cartridge QR Scanning JIG</a:t>
            </a:r>
            <a:endParaRPr lang="en-IN" dirty="0">
              <a:solidFill>
                <a:schemeClr val="tx1"/>
              </a:solidFill>
            </a:endParaRPr>
          </a:p>
        </p:txBody>
      </p:sp>
      <p:cxnSp>
        <p:nvCxnSpPr>
          <p:cNvPr id="27" name="Straight Arrow Connector 26"/>
          <p:cNvCxnSpPr/>
          <p:nvPr/>
        </p:nvCxnSpPr>
        <p:spPr>
          <a:xfrm flipV="1">
            <a:off x="3255264" y="2087393"/>
            <a:ext cx="754493" cy="1935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3F435DB-9AA7-561C-A218-667CC217641C}"/>
              </a:ext>
            </a:extLst>
          </p:cNvPr>
          <p:cNvSpPr txBox="1"/>
          <p:nvPr/>
        </p:nvSpPr>
        <p:spPr>
          <a:xfrm>
            <a:off x="6550773" y="4337186"/>
            <a:ext cx="5539626" cy="646331"/>
          </a:xfrm>
          <a:prstGeom prst="rect">
            <a:avLst/>
          </a:prstGeom>
          <a:noFill/>
        </p:spPr>
        <p:txBody>
          <a:bodyPr wrap="square">
            <a:spAutoFit/>
          </a:bodyPr>
          <a:lstStyle/>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After Giving Batch Details click on Create Mould Fields</a:t>
            </a:r>
            <a:endParaRPr lang="en-IN" dirty="0">
              <a:latin typeface="Arial" panose="020B0604020202020204" pitchFamily="34" charset="0"/>
              <a:cs typeface="Arial" panose="020B0604020202020204" pitchFamily="34" charset="0"/>
            </a:endParaRPr>
          </a:p>
        </p:txBody>
      </p:sp>
      <p:sp>
        <p:nvSpPr>
          <p:cNvPr id="39" name="Rounded Rectangle 38"/>
          <p:cNvSpPr/>
          <p:nvPr/>
        </p:nvSpPr>
        <p:spPr>
          <a:xfrm>
            <a:off x="6428932" y="5133112"/>
            <a:ext cx="3251399" cy="95185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If this batch having &gt;1 </a:t>
            </a:r>
            <a:r>
              <a:rPr lang="en-US" dirty="0" err="1" smtClean="0">
                <a:solidFill>
                  <a:schemeClr val="tx1"/>
                </a:solidFill>
              </a:rPr>
              <a:t>mould</a:t>
            </a:r>
            <a:r>
              <a:rPr lang="en-US" dirty="0" smtClean="0">
                <a:solidFill>
                  <a:schemeClr val="tx1"/>
                </a:solidFill>
              </a:rPr>
              <a:t>, then enter that No.</a:t>
            </a:r>
            <a:endParaRPr lang="en-IN" dirty="0">
              <a:solidFill>
                <a:schemeClr val="tx1"/>
              </a:solidFill>
            </a:endParaRPr>
          </a:p>
        </p:txBody>
      </p:sp>
      <p:cxnSp>
        <p:nvCxnSpPr>
          <p:cNvPr id="43" name="Straight Arrow Connector 42"/>
          <p:cNvCxnSpPr>
            <a:stCxn id="18" idx="3"/>
          </p:cNvCxnSpPr>
          <p:nvPr/>
        </p:nvCxnSpPr>
        <p:spPr>
          <a:xfrm flipV="1">
            <a:off x="11343004" y="2753854"/>
            <a:ext cx="80822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11293412" y="2371002"/>
            <a:ext cx="1152050" cy="307777"/>
          </a:xfrm>
          <a:prstGeom prst="rect">
            <a:avLst/>
          </a:prstGeom>
        </p:spPr>
        <p:txBody>
          <a:bodyPr wrap="square">
            <a:spAutoFit/>
          </a:bodyPr>
          <a:lstStyle/>
          <a:p>
            <a:r>
              <a:rPr lang="en-US" sz="1400" b="1" dirty="0" smtClean="0">
                <a:latin typeface="Arial" panose="020B0604020202020204" pitchFamily="34" charset="0"/>
                <a:cs typeface="Arial" panose="020B0604020202020204" pitchFamily="34" charset="0"/>
              </a:rPr>
              <a:t>Stage-3</a:t>
            </a:r>
            <a:endParaRPr lang="en-IN"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28639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D2234-85B2-FFAE-2B46-A0E0309AA2ED}"/>
            </a:ext>
          </a:extLst>
        </p:cNvPr>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944" y="2284201"/>
            <a:ext cx="3727480" cy="2762798"/>
          </a:xfrm>
          <a:prstGeom prst="rect">
            <a:avLst/>
          </a:prstGeom>
        </p:spPr>
      </p:pic>
      <p:sp>
        <p:nvSpPr>
          <p:cNvPr id="3" name="Slide Number Placeholder 2">
            <a:extLst>
              <a:ext uri="{FF2B5EF4-FFF2-40B4-BE49-F238E27FC236}">
                <a16:creationId xmlns:a16="http://schemas.microsoft.com/office/drawing/2014/main" id="{08A3B6B7-69C3-6773-A8CA-831B988DB59A}"/>
              </a:ext>
            </a:extLst>
          </p:cNvPr>
          <p:cNvSpPr>
            <a:spLocks noGrp="1"/>
          </p:cNvSpPr>
          <p:nvPr>
            <p:ph type="sldNum" sz="quarter" idx="12"/>
          </p:nvPr>
        </p:nvSpPr>
        <p:spPr/>
        <p:txBody>
          <a:bodyPr/>
          <a:lstStyle/>
          <a:p>
            <a:fld id="{517DE80E-2C84-46D4-990D-02A68F89C31B}" type="slidenum">
              <a:rPr lang="en-US" smtClean="0"/>
              <a:t>6</a:t>
            </a:fld>
            <a:endParaRPr lang="en-US" dirty="0"/>
          </a:p>
        </p:txBody>
      </p:sp>
      <p:sp>
        <p:nvSpPr>
          <p:cNvPr id="4" name="Rectangle 3">
            <a:extLst>
              <a:ext uri="{FF2B5EF4-FFF2-40B4-BE49-F238E27FC236}">
                <a16:creationId xmlns:a16="http://schemas.microsoft.com/office/drawing/2014/main" id="{CF2731F5-935D-740F-3B8B-7C9C00B09A9C}"/>
              </a:ext>
            </a:extLst>
          </p:cNvPr>
          <p:cNvSpPr/>
          <p:nvPr/>
        </p:nvSpPr>
        <p:spPr>
          <a:xfrm>
            <a:off x="101600" y="822959"/>
            <a:ext cx="81280" cy="5739597"/>
          </a:xfrm>
          <a:prstGeom prst="rect">
            <a:avLst/>
          </a:prstGeom>
          <a:solidFill>
            <a:srgbClr val="E31E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5BAAC0E-5CD2-0930-0F7B-299DB9F1D661}"/>
              </a:ext>
            </a:extLst>
          </p:cNvPr>
          <p:cNvSpPr/>
          <p:nvPr/>
        </p:nvSpPr>
        <p:spPr>
          <a:xfrm rot="5400000">
            <a:off x="6240678" y="-4946692"/>
            <a:ext cx="80069" cy="11619373"/>
          </a:xfrm>
          <a:prstGeom prst="rect">
            <a:avLst/>
          </a:prstGeom>
          <a:solidFill>
            <a:srgbClr val="7272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B3F435DB-9AA7-561C-A218-667CC217641C}"/>
              </a:ext>
            </a:extLst>
          </p:cNvPr>
          <p:cNvSpPr txBox="1"/>
          <p:nvPr/>
        </p:nvSpPr>
        <p:spPr>
          <a:xfrm>
            <a:off x="307930" y="1341267"/>
            <a:ext cx="5539626" cy="646331"/>
          </a:xfrm>
          <a:prstGeom prst="rect">
            <a:avLst/>
          </a:prstGeom>
          <a:noFill/>
        </p:spPr>
        <p:txBody>
          <a:bodyPr wrap="square">
            <a:spAutoFit/>
          </a:bodyPr>
          <a:lstStyle/>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After Clicking on Create Mould </a:t>
            </a:r>
            <a:r>
              <a:rPr lang="en-US" dirty="0" smtClean="0">
                <a:latin typeface="Arial" panose="020B0604020202020204" pitchFamily="34" charset="0"/>
                <a:cs typeface="Arial" panose="020B0604020202020204" pitchFamily="34" charset="0"/>
              </a:rPr>
              <a:t>Fields it will ask for </a:t>
            </a:r>
            <a:r>
              <a:rPr lang="en-US" dirty="0" err="1" smtClean="0">
                <a:latin typeface="Arial" panose="020B0604020202020204" pitchFamily="34" charset="0"/>
                <a:cs typeface="Arial" panose="020B0604020202020204" pitchFamily="34" charset="0"/>
              </a:rPr>
              <a:t>Mould</a:t>
            </a:r>
            <a:r>
              <a:rPr lang="en-US" dirty="0" smtClean="0">
                <a:latin typeface="Arial" panose="020B0604020202020204" pitchFamily="34" charset="0"/>
                <a:cs typeface="Arial" panose="020B0604020202020204" pitchFamily="34" charset="0"/>
              </a:rPr>
              <a:t> type and QR Start number End number</a:t>
            </a:r>
            <a:endParaRPr lang="en-IN" dirty="0">
              <a:latin typeface="Arial" panose="020B0604020202020204" pitchFamily="34" charset="0"/>
              <a:cs typeface="Arial" panose="020B0604020202020204" pitchFamily="34" charset="0"/>
            </a:endParaRPr>
          </a:p>
        </p:txBody>
      </p:sp>
      <p:sp>
        <p:nvSpPr>
          <p:cNvPr id="9" name="Speech Bubble: Oval 8">
            <a:extLst>
              <a:ext uri="{FF2B5EF4-FFF2-40B4-BE49-F238E27FC236}">
                <a16:creationId xmlns:a16="http://schemas.microsoft.com/office/drawing/2014/main" id="{64F6747F-6123-FDD1-6ECB-7CABFA6498F8}"/>
              </a:ext>
            </a:extLst>
          </p:cNvPr>
          <p:cNvSpPr/>
          <p:nvPr/>
        </p:nvSpPr>
        <p:spPr>
          <a:xfrm>
            <a:off x="4482681" y="4624617"/>
            <a:ext cx="2960536" cy="1267385"/>
          </a:xfrm>
          <a:prstGeom prst="wedgeEllipseCallout">
            <a:avLst>
              <a:gd name="adj1" fmla="val -77702"/>
              <a:gd name="adj2" fmla="val -83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Enter the </a:t>
            </a:r>
            <a:r>
              <a:rPr lang="en-IN" dirty="0" smtClean="0"/>
              <a:t>Mould type and QR start and QR end number </a:t>
            </a:r>
            <a:endParaRPr lang="en-IN" dirty="0"/>
          </a:p>
        </p:txBody>
      </p:sp>
      <p:sp>
        <p:nvSpPr>
          <p:cNvPr id="14" name="Title 1">
            <a:extLst>
              <a:ext uri="{FF2B5EF4-FFF2-40B4-BE49-F238E27FC236}">
                <a16:creationId xmlns:a16="http://schemas.microsoft.com/office/drawing/2014/main" id="{391D6BEA-7A98-077A-FDDB-8F322D27EB97}"/>
              </a:ext>
            </a:extLst>
          </p:cNvPr>
          <p:cNvSpPr>
            <a:spLocks noGrp="1"/>
          </p:cNvSpPr>
          <p:nvPr>
            <p:ph type="title"/>
          </p:nvPr>
        </p:nvSpPr>
        <p:spPr>
          <a:xfrm>
            <a:off x="539750" y="87313"/>
            <a:ext cx="10615613" cy="622300"/>
          </a:xfrm>
        </p:spPr>
        <p:txBody>
          <a:bodyPr>
            <a:normAutofit fontScale="90000"/>
          </a:bodyPr>
          <a:lstStyle/>
          <a:p>
            <a:r>
              <a:rPr lang="en-US" dirty="0"/>
              <a:t>Prevention of Batch Mix-Up Using </a:t>
            </a:r>
            <a:r>
              <a:rPr lang="en-US" dirty="0" smtClean="0"/>
              <a:t>Automatic Cartridge </a:t>
            </a:r>
            <a:r>
              <a:rPr lang="en-US" dirty="0"/>
              <a:t>QR Scanning Jig</a:t>
            </a:r>
            <a:endParaRPr lang="en-US" dirty="0">
              <a:ln w="3175">
                <a:noFill/>
              </a:ln>
              <a:solidFill>
                <a:schemeClr val="tx1"/>
              </a:solidFill>
              <a:cs typeface="+mj-lt"/>
              <a:sym typeface="+mn-ea"/>
            </a:endParaRPr>
          </a:p>
        </p:txBody>
      </p:sp>
      <p:sp>
        <p:nvSpPr>
          <p:cNvPr id="17" name="Rectangle 16"/>
          <p:cNvSpPr/>
          <p:nvPr/>
        </p:nvSpPr>
        <p:spPr>
          <a:xfrm>
            <a:off x="292945" y="3199901"/>
            <a:ext cx="1136666" cy="400110"/>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Stage-3</a:t>
            </a:r>
            <a:endParaRPr lang="en-IN" sz="2000" b="1" dirty="0">
              <a:latin typeface="Arial" panose="020B0604020202020204" pitchFamily="34" charset="0"/>
              <a:cs typeface="Arial" panose="020B0604020202020204" pitchFamily="34" charset="0"/>
            </a:endParaRPr>
          </a:p>
        </p:txBody>
      </p:sp>
      <p:sp>
        <p:nvSpPr>
          <p:cNvPr id="21" name="Rectangle 20"/>
          <p:cNvSpPr/>
          <p:nvPr/>
        </p:nvSpPr>
        <p:spPr>
          <a:xfrm>
            <a:off x="5698987" y="3184115"/>
            <a:ext cx="1136666" cy="400110"/>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Stage-4</a:t>
            </a:r>
            <a:endParaRPr lang="en-IN" sz="2000" b="1" dirty="0">
              <a:latin typeface="Arial" panose="020B0604020202020204" pitchFamily="34" charset="0"/>
              <a:cs typeface="Arial" panose="020B0604020202020204" pitchFamily="34" charset="0"/>
            </a:endParaRPr>
          </a:p>
        </p:txBody>
      </p:sp>
      <p:cxnSp>
        <p:nvCxnSpPr>
          <p:cNvPr id="25" name="Straight Arrow Connector 24"/>
          <p:cNvCxnSpPr>
            <a:endCxn id="2" idx="1"/>
          </p:cNvCxnSpPr>
          <p:nvPr/>
        </p:nvCxnSpPr>
        <p:spPr>
          <a:xfrm flipV="1">
            <a:off x="182880" y="3665600"/>
            <a:ext cx="1181064" cy="4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3F435DB-9AA7-561C-A218-667CC217641C}"/>
              </a:ext>
            </a:extLst>
          </p:cNvPr>
          <p:cNvSpPr txBox="1"/>
          <p:nvPr/>
        </p:nvSpPr>
        <p:spPr>
          <a:xfrm>
            <a:off x="457871" y="5709186"/>
            <a:ext cx="5539626" cy="646331"/>
          </a:xfrm>
          <a:prstGeom prst="rect">
            <a:avLst/>
          </a:prstGeom>
          <a:noFill/>
        </p:spPr>
        <p:txBody>
          <a:bodyPr wrap="square">
            <a:spAutoFit/>
          </a:bodyPr>
          <a:lstStyle/>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After Filling Required Details Click on Start Scanning</a:t>
            </a:r>
            <a:endParaRPr lang="en-IN" dirty="0">
              <a:latin typeface="Arial" panose="020B0604020202020204" pitchFamily="34" charset="0"/>
              <a:cs typeface="Arial" panose="020B0604020202020204" pitchFamily="34" charset="0"/>
            </a:endParaRPr>
          </a:p>
        </p:txBody>
      </p:sp>
      <p:cxnSp>
        <p:nvCxnSpPr>
          <p:cNvPr id="34" name="Straight Arrow Connector 33"/>
          <p:cNvCxnSpPr>
            <a:stCxn id="2" idx="3"/>
            <a:endCxn id="35" idx="1"/>
          </p:cNvCxnSpPr>
          <p:nvPr/>
        </p:nvCxnSpPr>
        <p:spPr>
          <a:xfrm>
            <a:off x="5091424" y="3665600"/>
            <a:ext cx="24789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rotWithShape="1">
          <a:blip r:embed="rId3" cstate="print">
            <a:extLst>
              <a:ext uri="{28A0092B-C50C-407E-A947-70E740481C1C}">
                <a14:useLocalDpi xmlns:a14="http://schemas.microsoft.com/office/drawing/2010/main" val="0"/>
              </a:ext>
            </a:extLst>
          </a:blip>
          <a:srcRect l="22677" t="12797" r="7085" b="13691"/>
          <a:stretch/>
        </p:blipFill>
        <p:spPr>
          <a:xfrm>
            <a:off x="7570405" y="1337685"/>
            <a:ext cx="3336365" cy="4655829"/>
          </a:xfrm>
          <a:prstGeom prst="rect">
            <a:avLst/>
          </a:prstGeom>
          <a:ln>
            <a:solidFill>
              <a:schemeClr val="tx1"/>
            </a:solidFill>
          </a:ln>
        </p:spPr>
      </p:pic>
      <p:sp>
        <p:nvSpPr>
          <p:cNvPr id="37" name="Oval 36"/>
          <p:cNvSpPr/>
          <p:nvPr/>
        </p:nvSpPr>
        <p:spPr>
          <a:xfrm>
            <a:off x="7892486" y="2958479"/>
            <a:ext cx="1717965" cy="19673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ounded Rectangle 37"/>
          <p:cNvSpPr/>
          <p:nvPr/>
        </p:nvSpPr>
        <p:spPr>
          <a:xfrm>
            <a:off x="9931933" y="1207478"/>
            <a:ext cx="1824181" cy="102150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Load Cartridges in Stacker</a:t>
            </a:r>
            <a:endParaRPr lang="en-IN" dirty="0">
              <a:solidFill>
                <a:schemeClr val="tx1"/>
              </a:solidFill>
            </a:endParaRPr>
          </a:p>
        </p:txBody>
      </p:sp>
      <p:cxnSp>
        <p:nvCxnSpPr>
          <p:cNvPr id="39" name="Straight Arrow Connector 38"/>
          <p:cNvCxnSpPr>
            <a:stCxn id="37" idx="7"/>
          </p:cNvCxnSpPr>
          <p:nvPr/>
        </p:nvCxnSpPr>
        <p:spPr>
          <a:xfrm flipV="1">
            <a:off x="9358861" y="2083777"/>
            <a:ext cx="986342" cy="1162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3"/>
          </p:cNvCxnSpPr>
          <p:nvPr/>
        </p:nvCxnSpPr>
        <p:spPr>
          <a:xfrm flipV="1">
            <a:off x="10906770" y="3665599"/>
            <a:ext cx="106073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0887621" y="3246161"/>
            <a:ext cx="1136666" cy="338554"/>
          </a:xfrm>
          <a:prstGeom prst="rect">
            <a:avLst/>
          </a:prstGeom>
        </p:spPr>
        <p:txBody>
          <a:bodyPr wrap="square">
            <a:spAutoFit/>
          </a:bodyPr>
          <a:lstStyle/>
          <a:p>
            <a:r>
              <a:rPr lang="en-US" sz="1600" b="1" dirty="0" smtClean="0">
                <a:latin typeface="Arial" panose="020B0604020202020204" pitchFamily="34" charset="0"/>
                <a:cs typeface="Arial" panose="020B0604020202020204" pitchFamily="34" charset="0"/>
              </a:rPr>
              <a:t>Stage-5</a:t>
            </a:r>
            <a:endParaRPr lang="en-IN"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31841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17DE80E-2C84-46D4-990D-02A68F89C31B}" type="slidenum">
              <a:rPr lang="en-US" smtClean="0"/>
              <a:t>7</a:t>
            </a:fld>
            <a:endParaRPr lang="en-US" dirty="0"/>
          </a:p>
        </p:txBody>
      </p:sp>
      <p:sp>
        <p:nvSpPr>
          <p:cNvPr id="4" name="Rectangle 3">
            <a:extLst>
              <a:ext uri="{FF2B5EF4-FFF2-40B4-BE49-F238E27FC236}">
                <a16:creationId xmlns:a16="http://schemas.microsoft.com/office/drawing/2014/main" id="{1359E1EB-DDE7-0906-04E9-F88BE074E81B}"/>
              </a:ext>
            </a:extLst>
          </p:cNvPr>
          <p:cNvSpPr/>
          <p:nvPr/>
        </p:nvSpPr>
        <p:spPr>
          <a:xfrm>
            <a:off x="101600" y="822959"/>
            <a:ext cx="81280" cy="5739597"/>
          </a:xfrm>
          <a:prstGeom prst="rect">
            <a:avLst/>
          </a:prstGeom>
          <a:solidFill>
            <a:srgbClr val="E31E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0F61637-CDE3-F3ED-AD92-A7E509DAFBDA}"/>
              </a:ext>
            </a:extLst>
          </p:cNvPr>
          <p:cNvSpPr/>
          <p:nvPr/>
        </p:nvSpPr>
        <p:spPr>
          <a:xfrm rot="5400000">
            <a:off x="6240678" y="-4946692"/>
            <a:ext cx="80069" cy="11619373"/>
          </a:xfrm>
          <a:prstGeom prst="rect">
            <a:avLst/>
          </a:prstGeom>
          <a:solidFill>
            <a:srgbClr val="7272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Arrow Connector 13"/>
          <p:cNvCxnSpPr/>
          <p:nvPr/>
        </p:nvCxnSpPr>
        <p:spPr>
          <a:xfrm flipV="1">
            <a:off x="3484691" y="2673927"/>
            <a:ext cx="1198145" cy="1435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5" idx="1"/>
          </p:cNvCxnSpPr>
          <p:nvPr/>
        </p:nvCxnSpPr>
        <p:spPr>
          <a:xfrm>
            <a:off x="182880" y="3864822"/>
            <a:ext cx="8805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42240" y="3454984"/>
            <a:ext cx="1019454" cy="338554"/>
          </a:xfrm>
          <a:prstGeom prst="rect">
            <a:avLst/>
          </a:prstGeom>
        </p:spPr>
        <p:txBody>
          <a:bodyPr wrap="square">
            <a:spAutoFit/>
          </a:bodyPr>
          <a:lstStyle/>
          <a:p>
            <a:r>
              <a:rPr lang="en-US" sz="1600" b="1" dirty="0" smtClean="0">
                <a:latin typeface="Arial" panose="020B0604020202020204" pitchFamily="34" charset="0"/>
                <a:cs typeface="Arial" panose="020B0604020202020204" pitchFamily="34" charset="0"/>
              </a:rPr>
              <a:t>Stage-5</a:t>
            </a:r>
            <a:endParaRPr lang="en-IN" sz="1600" b="1" dirty="0">
              <a:latin typeface="Arial" panose="020B0604020202020204" pitchFamily="34" charset="0"/>
              <a:cs typeface="Arial" panose="020B0604020202020204" pitchFamily="34" charset="0"/>
            </a:endParaRPr>
          </a:p>
        </p:txBody>
      </p:sp>
      <p:sp>
        <p:nvSpPr>
          <p:cNvPr id="20" name="Title 1">
            <a:extLst>
              <a:ext uri="{FF2B5EF4-FFF2-40B4-BE49-F238E27FC236}">
                <a16:creationId xmlns:a16="http://schemas.microsoft.com/office/drawing/2014/main" id="{391D6BEA-7A98-077A-FDDB-8F322D27EB97}"/>
              </a:ext>
            </a:extLst>
          </p:cNvPr>
          <p:cNvSpPr>
            <a:spLocks noGrp="1"/>
          </p:cNvSpPr>
          <p:nvPr>
            <p:ph type="title"/>
          </p:nvPr>
        </p:nvSpPr>
        <p:spPr>
          <a:xfrm>
            <a:off x="539750" y="87313"/>
            <a:ext cx="10615613" cy="622300"/>
          </a:xfrm>
        </p:spPr>
        <p:txBody>
          <a:bodyPr>
            <a:normAutofit fontScale="90000"/>
          </a:bodyPr>
          <a:lstStyle/>
          <a:p>
            <a:r>
              <a:rPr lang="en-US" dirty="0"/>
              <a:t>Prevention of Batch Mix-Up Using </a:t>
            </a:r>
            <a:r>
              <a:rPr lang="en-US" dirty="0" smtClean="0"/>
              <a:t>Automatic Cartridge </a:t>
            </a:r>
            <a:r>
              <a:rPr lang="en-US" dirty="0"/>
              <a:t>QR Scanning Jig</a:t>
            </a:r>
            <a:endParaRPr lang="en-US" dirty="0">
              <a:ln w="3175">
                <a:noFill/>
              </a:ln>
              <a:solidFill>
                <a:schemeClr val="tx1"/>
              </a:solidFill>
              <a:cs typeface="+mj-lt"/>
              <a:sym typeface="+mn-ea"/>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36" y="2428657"/>
            <a:ext cx="3957278" cy="2872330"/>
          </a:xfrm>
          <a:prstGeom prst="rect">
            <a:avLst/>
          </a:prstGeom>
        </p:spPr>
      </p:pic>
      <p:sp>
        <p:nvSpPr>
          <p:cNvPr id="27" name="TextBox 26">
            <a:extLst>
              <a:ext uri="{FF2B5EF4-FFF2-40B4-BE49-F238E27FC236}">
                <a16:creationId xmlns:a16="http://schemas.microsoft.com/office/drawing/2014/main" id="{B3F435DB-9AA7-561C-A218-667CC217641C}"/>
              </a:ext>
            </a:extLst>
          </p:cNvPr>
          <p:cNvSpPr txBox="1"/>
          <p:nvPr/>
        </p:nvSpPr>
        <p:spPr>
          <a:xfrm>
            <a:off x="182880" y="1569232"/>
            <a:ext cx="5539626" cy="369332"/>
          </a:xfrm>
          <a:prstGeom prst="rect">
            <a:avLst/>
          </a:prstGeom>
          <a:noFill/>
        </p:spPr>
        <p:txBody>
          <a:bodyPr wrap="square">
            <a:spAutoFit/>
          </a:bodyPr>
          <a:lstStyle/>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After Loading Cartridges it will scan QR codes. </a:t>
            </a:r>
            <a:endParaRPr lang="en-IN" dirty="0">
              <a:latin typeface="Arial" panose="020B0604020202020204" pitchFamily="34" charset="0"/>
              <a:cs typeface="Arial" panose="020B0604020202020204" pitchFamily="34" charset="0"/>
            </a:endParaRPr>
          </a:p>
        </p:txBody>
      </p:sp>
      <p:cxnSp>
        <p:nvCxnSpPr>
          <p:cNvPr id="29" name="Straight Arrow Connector 28"/>
          <p:cNvCxnSpPr>
            <a:stCxn id="15" idx="2"/>
          </p:cNvCxnSpPr>
          <p:nvPr/>
        </p:nvCxnSpPr>
        <p:spPr>
          <a:xfrm flipH="1">
            <a:off x="3033346" y="5300987"/>
            <a:ext cx="8729" cy="1416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6013938" y="1207669"/>
            <a:ext cx="5758836" cy="405366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39" name="Rectangle 38"/>
          <p:cNvSpPr/>
          <p:nvPr/>
        </p:nvSpPr>
        <p:spPr>
          <a:xfrm>
            <a:off x="6096000" y="1216655"/>
            <a:ext cx="5971453" cy="369332"/>
          </a:xfrm>
          <a:prstGeom prst="rect">
            <a:avLst/>
          </a:prstGeom>
        </p:spPr>
        <p:txBody>
          <a:bodyPr wrap="square">
            <a:spAutoFit/>
          </a:bodyPr>
          <a:lstStyle/>
          <a:p>
            <a:pPr marL="342900" indent="-342900">
              <a:buFont typeface="Wingdings" panose="05000000000000000000" pitchFamily="2" charset="2"/>
              <a:buChar char="Ø"/>
            </a:pPr>
            <a:r>
              <a:rPr lang="en-US" b="1" u="sng" dirty="0">
                <a:latin typeface="Arial" panose="020B0604020202020204" pitchFamily="34" charset="0"/>
                <a:cs typeface="Arial" panose="020B0604020202020204" pitchFamily="34" charset="0"/>
              </a:rPr>
              <a:t>What it will check when cartridge is scanned:</a:t>
            </a:r>
            <a:endParaRPr lang="en-IN"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5CDDDA7-6C9A-F21F-26C3-26DFB7882D10}"/>
              </a:ext>
            </a:extLst>
          </p:cNvPr>
          <p:cNvSpPr/>
          <p:nvPr/>
        </p:nvSpPr>
        <p:spPr>
          <a:xfrm>
            <a:off x="6501851" y="1721908"/>
            <a:ext cx="5139164" cy="3539430"/>
          </a:xfrm>
          <a:prstGeom prst="rect">
            <a:avLst/>
          </a:prstGeom>
        </p:spPr>
        <p:txBody>
          <a:bodyPr wrap="square">
            <a:spAutoFit/>
          </a:bodyPr>
          <a:lstStyle/>
          <a:p>
            <a:pPr lvl="0" eaLnBrk="0" fontAlgn="base" hangingPunct="0">
              <a:spcBef>
                <a:spcPct val="0"/>
              </a:spcBef>
              <a:spcAft>
                <a:spcPct val="0"/>
              </a:spcAft>
              <a:buFontTx/>
              <a:buChar char="•"/>
            </a:pPr>
            <a:r>
              <a:rPr lang="en-US" altLang="en-US" sz="1600" b="1" dirty="0">
                <a:latin typeface="Arial" panose="020B0604020202020204" pitchFamily="34" charset="0"/>
                <a:cs typeface="Arial" panose="020B0604020202020204" pitchFamily="34" charset="0"/>
              </a:rPr>
              <a:t>Batch Input:</a:t>
            </a:r>
          </a:p>
          <a:p>
            <a:pPr lvl="0" eaLnBrk="0" fontAlgn="base" hangingPunct="0">
              <a:spcBef>
                <a:spcPct val="0"/>
              </a:spcBef>
              <a:spcAft>
                <a:spcPct val="0"/>
              </a:spcAft>
            </a:pPr>
            <a:endParaRPr lang="en-US" altLang="en-US" sz="1600" dirty="0">
              <a:latin typeface="Arial" panose="020B0604020202020204" pitchFamily="34" charset="0"/>
              <a:cs typeface="Arial" panose="020B0604020202020204" pitchFamily="34" charset="0"/>
            </a:endParaRPr>
          </a:p>
          <a:p>
            <a:pPr lvl="0" eaLnBrk="0" fontAlgn="base" hangingPunct="0">
              <a:spcBef>
                <a:spcPct val="0"/>
              </a:spcBef>
              <a:spcAft>
                <a:spcPct val="0"/>
              </a:spcAft>
              <a:buFontTx/>
              <a:buChar char="•"/>
            </a:pPr>
            <a:r>
              <a:rPr lang="en-US" altLang="en-US" sz="1600" dirty="0">
                <a:latin typeface="Arial" panose="020B0604020202020204" pitchFamily="34" charset="0"/>
                <a:cs typeface="Arial" panose="020B0604020202020204" pitchFamily="34" charset="0"/>
              </a:rPr>
              <a:t>Batch = </a:t>
            </a:r>
            <a:r>
              <a:rPr lang="en-US" altLang="en-US" sz="1600" dirty="0" smtClean="0">
                <a:latin typeface="Arial" panose="020B0604020202020204" pitchFamily="34" charset="0"/>
                <a:cs typeface="Arial" panose="020B0604020202020204" pitchFamily="34" charset="0"/>
              </a:rPr>
              <a:t>MVANC00045</a:t>
            </a:r>
            <a:endParaRPr lang="en-US" altLang="en-US" sz="1600" dirty="0">
              <a:latin typeface="Arial" panose="020B0604020202020204" pitchFamily="34" charset="0"/>
              <a:cs typeface="Arial" panose="020B0604020202020204" pitchFamily="34" charset="0"/>
            </a:endParaRPr>
          </a:p>
          <a:p>
            <a:pPr lvl="0" eaLnBrk="0" fontAlgn="base" hangingPunct="0">
              <a:spcBef>
                <a:spcPct val="0"/>
              </a:spcBef>
              <a:spcAft>
                <a:spcPct val="0"/>
              </a:spcAft>
              <a:buFontTx/>
              <a:buChar char="•"/>
            </a:pPr>
            <a:r>
              <a:rPr lang="en-US" altLang="en-US" sz="1600" dirty="0">
                <a:latin typeface="Arial" panose="020B0604020202020204" pitchFamily="34" charset="0"/>
                <a:cs typeface="Arial" panose="020B0604020202020204" pitchFamily="34" charset="0"/>
              </a:rPr>
              <a:t>Line = A</a:t>
            </a:r>
          </a:p>
          <a:p>
            <a:pPr lvl="0" eaLnBrk="0" fontAlgn="base" hangingPunct="0">
              <a:spcBef>
                <a:spcPct val="0"/>
              </a:spcBef>
              <a:spcAft>
                <a:spcPct val="0"/>
              </a:spcAft>
              <a:buFontTx/>
              <a:buChar char="•"/>
            </a:pPr>
            <a:r>
              <a:rPr lang="en-US" altLang="en-US" sz="1600" dirty="0">
                <a:latin typeface="Arial" panose="020B0604020202020204" pitchFamily="34" charset="0"/>
                <a:cs typeface="Arial" panose="020B0604020202020204" pitchFamily="34" charset="0"/>
              </a:rPr>
              <a:t>Range = VAN142536A0001 → </a:t>
            </a:r>
            <a:r>
              <a:rPr lang="en-US" altLang="en-US" sz="1600" dirty="0" smtClean="0">
                <a:latin typeface="Arial" panose="020B0604020202020204" pitchFamily="34" charset="0"/>
                <a:cs typeface="Arial" panose="020B0604020202020204" pitchFamily="34" charset="0"/>
              </a:rPr>
              <a:t>VAN142536B9999</a:t>
            </a:r>
            <a:endParaRPr lang="en-US" altLang="en-US" sz="1600" dirty="0">
              <a:latin typeface="Arial" panose="020B0604020202020204" pitchFamily="34" charset="0"/>
              <a:cs typeface="Arial" panose="020B0604020202020204" pitchFamily="34" charset="0"/>
            </a:endParaRPr>
          </a:p>
          <a:p>
            <a:pPr lvl="0" eaLnBrk="0" fontAlgn="base" hangingPunct="0">
              <a:spcBef>
                <a:spcPct val="0"/>
              </a:spcBef>
              <a:spcAft>
                <a:spcPct val="0"/>
              </a:spcAft>
            </a:pPr>
            <a:endParaRPr lang="en-US" altLang="en-US" sz="1600" dirty="0">
              <a:latin typeface="Arial" panose="020B0604020202020204" pitchFamily="34" charset="0"/>
              <a:cs typeface="Arial" panose="020B0604020202020204" pitchFamily="34" charset="0"/>
            </a:endParaRPr>
          </a:p>
          <a:p>
            <a:pPr lvl="0" eaLnBrk="0" fontAlgn="base" hangingPunct="0">
              <a:spcBef>
                <a:spcPct val="0"/>
              </a:spcBef>
              <a:spcAft>
                <a:spcPct val="0"/>
              </a:spcAft>
              <a:buFontTx/>
              <a:buChar char="•"/>
            </a:pPr>
            <a:r>
              <a:rPr lang="en-US" altLang="en-US" sz="1600" b="1" dirty="0">
                <a:latin typeface="Arial" panose="020B0604020202020204" pitchFamily="34" charset="0"/>
                <a:cs typeface="Arial" panose="020B0604020202020204" pitchFamily="34" charset="0"/>
              </a:rPr>
              <a:t>Scans:</a:t>
            </a:r>
          </a:p>
          <a:p>
            <a:pPr lvl="0" eaLnBrk="0" fontAlgn="base" hangingPunct="0">
              <a:spcBef>
                <a:spcPct val="0"/>
              </a:spcBef>
              <a:spcAft>
                <a:spcPct val="0"/>
              </a:spcAft>
            </a:pPr>
            <a:endParaRPr lang="en-US" altLang="en-US" sz="1600" dirty="0">
              <a:latin typeface="Arial" panose="020B0604020202020204" pitchFamily="34" charset="0"/>
              <a:cs typeface="Arial" panose="020B0604020202020204" pitchFamily="34" charset="0"/>
            </a:endParaRPr>
          </a:p>
          <a:p>
            <a:pPr lvl="0" eaLnBrk="0" fontAlgn="base" hangingPunct="0">
              <a:spcBef>
                <a:spcPct val="0"/>
              </a:spcBef>
              <a:spcAft>
                <a:spcPct val="0"/>
              </a:spcAft>
              <a:buFontTx/>
              <a:buChar char="•"/>
            </a:pPr>
            <a:r>
              <a:rPr lang="en-US" altLang="en-US" sz="1600" dirty="0">
                <a:latin typeface="Arial" panose="020B0604020202020204" pitchFamily="34" charset="0"/>
                <a:cs typeface="Arial" panose="020B0604020202020204" pitchFamily="34" charset="0"/>
              </a:rPr>
              <a:t>VAN142536A0001 → </a:t>
            </a:r>
            <a:r>
              <a:rPr lang="en-US" altLang="en-US" sz="1600" dirty="0">
                <a:solidFill>
                  <a:schemeClr val="accent6"/>
                </a:solidFill>
                <a:latin typeface="Arial" panose="020B0604020202020204" pitchFamily="34" charset="0"/>
                <a:cs typeface="Arial" panose="020B0604020202020204" pitchFamily="34" charset="0"/>
              </a:rPr>
              <a:t>✅</a:t>
            </a:r>
            <a:r>
              <a:rPr lang="en-US" altLang="en-US" sz="1600" dirty="0">
                <a:latin typeface="Arial" panose="020B0604020202020204" pitchFamily="34" charset="0"/>
                <a:cs typeface="Arial" panose="020B0604020202020204" pitchFamily="34" charset="0"/>
              </a:rPr>
              <a:t> </a:t>
            </a:r>
            <a:r>
              <a:rPr lang="en-US" altLang="en-US" sz="1600" dirty="0">
                <a:solidFill>
                  <a:schemeClr val="accent6"/>
                </a:solidFill>
                <a:latin typeface="Arial" panose="020B0604020202020204" pitchFamily="34" charset="0"/>
                <a:cs typeface="Arial" panose="020B0604020202020204" pitchFamily="34" charset="0"/>
              </a:rPr>
              <a:t>Pass</a:t>
            </a:r>
            <a:r>
              <a:rPr lang="en-US" altLang="en-US" sz="1600" dirty="0">
                <a:latin typeface="Arial" panose="020B0604020202020204" pitchFamily="34" charset="0"/>
                <a:cs typeface="Arial" panose="020B0604020202020204" pitchFamily="34" charset="0"/>
              </a:rPr>
              <a:t> (within range).</a:t>
            </a:r>
          </a:p>
          <a:p>
            <a:pPr lvl="0" eaLnBrk="0" fontAlgn="base" hangingPunct="0">
              <a:spcBef>
                <a:spcPct val="0"/>
              </a:spcBef>
              <a:spcAft>
                <a:spcPct val="0"/>
              </a:spcAft>
              <a:buFontTx/>
              <a:buChar char="•"/>
            </a:pPr>
            <a:r>
              <a:rPr lang="en-US" altLang="en-US" sz="1600" dirty="0">
                <a:latin typeface="Arial" panose="020B0604020202020204" pitchFamily="34" charset="0"/>
                <a:cs typeface="Arial" panose="020B0604020202020204" pitchFamily="34" charset="0"/>
              </a:rPr>
              <a:t>VAN142536A5000 → </a:t>
            </a:r>
            <a:r>
              <a:rPr lang="en-US" altLang="en-US" sz="1600" dirty="0">
                <a:solidFill>
                  <a:schemeClr val="accent6"/>
                </a:solidFill>
                <a:latin typeface="Arial" panose="020B0604020202020204" pitchFamily="34" charset="0"/>
                <a:cs typeface="Arial" panose="020B0604020202020204" pitchFamily="34" charset="0"/>
              </a:rPr>
              <a:t>✅</a:t>
            </a:r>
            <a:r>
              <a:rPr lang="en-US" altLang="en-US" sz="1600" dirty="0">
                <a:latin typeface="Arial" panose="020B0604020202020204" pitchFamily="34" charset="0"/>
                <a:cs typeface="Arial" panose="020B0604020202020204" pitchFamily="34" charset="0"/>
              </a:rPr>
              <a:t> </a:t>
            </a:r>
            <a:r>
              <a:rPr lang="en-US" altLang="en-US" sz="1600" dirty="0" smtClean="0">
                <a:solidFill>
                  <a:schemeClr val="accent6"/>
                </a:solidFill>
                <a:latin typeface="Arial" panose="020B0604020202020204" pitchFamily="34" charset="0"/>
                <a:cs typeface="Arial" panose="020B0604020202020204" pitchFamily="34" charset="0"/>
              </a:rPr>
              <a:t>Pass</a:t>
            </a:r>
            <a:endParaRPr lang="en-US" altLang="en-US" sz="1600" dirty="0">
              <a:latin typeface="Arial" panose="020B0604020202020204" pitchFamily="34" charset="0"/>
              <a:cs typeface="Arial" panose="020B0604020202020204" pitchFamily="34" charset="0"/>
            </a:endParaRPr>
          </a:p>
          <a:p>
            <a:pPr lvl="0" eaLnBrk="0" fontAlgn="base" hangingPunct="0">
              <a:spcBef>
                <a:spcPct val="0"/>
              </a:spcBef>
              <a:spcAft>
                <a:spcPct val="0"/>
              </a:spcAft>
              <a:buFontTx/>
              <a:buChar char="•"/>
            </a:pPr>
            <a:r>
              <a:rPr lang="en-US" altLang="en-US" sz="1600" dirty="0" smtClean="0">
                <a:latin typeface="Arial" panose="020B0604020202020204" pitchFamily="34" charset="0"/>
                <a:cs typeface="Arial" panose="020B0604020202020204" pitchFamily="34" charset="0"/>
              </a:rPr>
              <a:t>VAN142536B0002 </a:t>
            </a:r>
            <a:r>
              <a:rPr lang="en-US" altLang="en-US" sz="1600" dirty="0">
                <a:latin typeface="Arial" panose="020B0604020202020204" pitchFamily="34" charset="0"/>
                <a:cs typeface="Arial" panose="020B0604020202020204" pitchFamily="34" charset="0"/>
              </a:rPr>
              <a:t>→ </a:t>
            </a:r>
            <a:r>
              <a:rPr lang="en-US" altLang="en-US" sz="1600" dirty="0">
                <a:solidFill>
                  <a:schemeClr val="accent6"/>
                </a:solidFill>
                <a:latin typeface="Arial" panose="020B0604020202020204" pitchFamily="34" charset="0"/>
                <a:cs typeface="Arial" panose="020B0604020202020204" pitchFamily="34" charset="0"/>
              </a:rPr>
              <a:t>✅</a:t>
            </a:r>
            <a:r>
              <a:rPr lang="en-US" altLang="en-US" sz="1600" dirty="0">
                <a:latin typeface="Arial" panose="020B0604020202020204" pitchFamily="34" charset="0"/>
                <a:cs typeface="Arial" panose="020B0604020202020204" pitchFamily="34" charset="0"/>
              </a:rPr>
              <a:t> </a:t>
            </a:r>
            <a:r>
              <a:rPr lang="en-US" altLang="en-US" sz="1600" dirty="0">
                <a:solidFill>
                  <a:schemeClr val="accent6"/>
                </a:solidFill>
                <a:latin typeface="Arial" panose="020B0604020202020204" pitchFamily="34" charset="0"/>
                <a:cs typeface="Arial" panose="020B0604020202020204" pitchFamily="34" charset="0"/>
              </a:rPr>
              <a:t>Pass</a:t>
            </a:r>
            <a:r>
              <a:rPr lang="en-US" altLang="en-US" sz="1600" dirty="0">
                <a:latin typeface="Arial" panose="020B0604020202020204" pitchFamily="34" charset="0"/>
                <a:cs typeface="Arial" panose="020B0604020202020204" pitchFamily="34" charset="0"/>
              </a:rPr>
              <a:t> </a:t>
            </a:r>
            <a:endParaRPr lang="en-US" altLang="en-US" sz="1600"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buFontTx/>
              <a:buChar char="•"/>
            </a:pPr>
            <a:r>
              <a:rPr lang="en-US" altLang="en-US" sz="1600" dirty="0" smtClean="0">
                <a:latin typeface="Arial" panose="020B0604020202020204" pitchFamily="34" charset="0"/>
                <a:cs typeface="Arial" panose="020B0604020202020204" pitchFamily="34" charset="0"/>
              </a:rPr>
              <a:t>VAN142536C0003 </a:t>
            </a:r>
            <a:r>
              <a:rPr lang="en-US" altLang="en-US" sz="1600" dirty="0">
                <a:latin typeface="Arial" panose="020B0604020202020204" pitchFamily="34" charset="0"/>
                <a:cs typeface="Arial" panose="020B0604020202020204" pitchFamily="34" charset="0"/>
              </a:rPr>
              <a:t>→ </a:t>
            </a:r>
            <a:r>
              <a:rPr lang="en-US" altLang="en-US" sz="1600" dirty="0">
                <a:solidFill>
                  <a:schemeClr val="accent1"/>
                </a:solidFill>
                <a:latin typeface="Arial" panose="020B0604020202020204" pitchFamily="34" charset="0"/>
                <a:cs typeface="Arial" panose="020B0604020202020204" pitchFamily="34" charset="0"/>
              </a:rPr>
              <a:t>❌</a:t>
            </a:r>
            <a:r>
              <a:rPr lang="en-US" altLang="en-US" sz="1600" dirty="0">
                <a:latin typeface="Arial" panose="020B0604020202020204" pitchFamily="34" charset="0"/>
                <a:cs typeface="Arial" panose="020B0604020202020204" pitchFamily="34" charset="0"/>
              </a:rPr>
              <a:t> </a:t>
            </a:r>
            <a:r>
              <a:rPr lang="en-US" altLang="en-US" sz="1600" dirty="0">
                <a:solidFill>
                  <a:schemeClr val="accent1"/>
                </a:solidFill>
                <a:latin typeface="Arial" panose="020B0604020202020204" pitchFamily="34" charset="0"/>
                <a:cs typeface="Arial" panose="020B0604020202020204" pitchFamily="34" charset="0"/>
              </a:rPr>
              <a:t>Reject</a:t>
            </a:r>
            <a:r>
              <a:rPr lang="en-US" altLang="en-US" sz="1600" dirty="0">
                <a:latin typeface="Arial" panose="020B0604020202020204" pitchFamily="34" charset="0"/>
                <a:cs typeface="Arial" panose="020B0604020202020204" pitchFamily="34" charset="0"/>
              </a:rPr>
              <a:t> </a:t>
            </a:r>
            <a:r>
              <a:rPr lang="en-US" altLang="en-US" sz="1600" dirty="0">
                <a:solidFill>
                  <a:schemeClr val="accent1"/>
                </a:solidFill>
                <a:latin typeface="Arial" panose="020B0604020202020204" pitchFamily="34" charset="0"/>
                <a:cs typeface="Arial" panose="020B0604020202020204" pitchFamily="34" charset="0"/>
              </a:rPr>
              <a:t>(outside range</a:t>
            </a:r>
            <a:r>
              <a:rPr lang="en-US" altLang="en-US" sz="1600" dirty="0" smtClean="0">
                <a:solidFill>
                  <a:schemeClr val="accent1"/>
                </a:solidFill>
                <a:latin typeface="Arial" panose="020B0604020202020204" pitchFamily="34" charset="0"/>
                <a:cs typeface="Arial" panose="020B0604020202020204" pitchFamily="34" charset="0"/>
              </a:rPr>
              <a:t>)</a:t>
            </a:r>
            <a:endParaRPr lang="en-US" altLang="en-US" sz="1600" dirty="0">
              <a:solidFill>
                <a:schemeClr val="accent1"/>
              </a:solidFill>
              <a:latin typeface="Arial" panose="020B0604020202020204" pitchFamily="34" charset="0"/>
              <a:cs typeface="Arial" panose="020B0604020202020204" pitchFamily="34" charset="0"/>
            </a:endParaRPr>
          </a:p>
          <a:p>
            <a:pPr lvl="0" eaLnBrk="0" fontAlgn="base" hangingPunct="0">
              <a:spcBef>
                <a:spcPct val="0"/>
              </a:spcBef>
              <a:spcAft>
                <a:spcPct val="0"/>
              </a:spcAft>
              <a:buFontTx/>
              <a:buChar char="•"/>
            </a:pPr>
            <a:r>
              <a:rPr lang="en-US" altLang="en-US" sz="1600" dirty="0" smtClean="0">
                <a:latin typeface="Arial" panose="020B0604020202020204" pitchFamily="34" charset="0"/>
                <a:cs typeface="Arial" panose="020B0604020202020204" pitchFamily="34" charset="0"/>
              </a:rPr>
              <a:t>VBN142536B0100 </a:t>
            </a:r>
            <a:r>
              <a:rPr lang="en-US" altLang="en-US" sz="1600" dirty="0">
                <a:latin typeface="Arial" panose="020B0604020202020204" pitchFamily="34" charset="0"/>
                <a:cs typeface="Arial" panose="020B0604020202020204" pitchFamily="34" charset="0"/>
              </a:rPr>
              <a:t>→ </a:t>
            </a:r>
            <a:r>
              <a:rPr lang="en-US" altLang="en-US" sz="1600" dirty="0">
                <a:solidFill>
                  <a:schemeClr val="accent1"/>
                </a:solidFill>
                <a:latin typeface="Arial" panose="020B0604020202020204" pitchFamily="34" charset="0"/>
                <a:cs typeface="Arial" panose="020B0604020202020204" pitchFamily="34" charset="0"/>
              </a:rPr>
              <a:t>❌</a:t>
            </a:r>
            <a:r>
              <a:rPr lang="en-US" altLang="en-US" sz="1600" dirty="0">
                <a:latin typeface="Arial" panose="020B0604020202020204" pitchFamily="34" charset="0"/>
                <a:cs typeface="Arial" panose="020B0604020202020204" pitchFamily="34" charset="0"/>
              </a:rPr>
              <a:t> </a:t>
            </a:r>
            <a:r>
              <a:rPr lang="en-US" altLang="en-US" sz="1600" dirty="0">
                <a:solidFill>
                  <a:schemeClr val="accent1"/>
                </a:solidFill>
                <a:latin typeface="Arial" panose="020B0604020202020204" pitchFamily="34" charset="0"/>
                <a:cs typeface="Arial" panose="020B0604020202020204" pitchFamily="34" charset="0"/>
              </a:rPr>
              <a:t>Reject (wrong line</a:t>
            </a:r>
            <a:r>
              <a:rPr lang="en-US" altLang="en-US" sz="1600" dirty="0" smtClean="0">
                <a:solidFill>
                  <a:schemeClr val="accent1"/>
                </a:solidFill>
                <a:latin typeface="Arial" panose="020B0604020202020204" pitchFamily="34" charset="0"/>
                <a:cs typeface="Arial" panose="020B0604020202020204" pitchFamily="34" charset="0"/>
              </a:rPr>
              <a:t>).</a:t>
            </a:r>
          </a:p>
          <a:p>
            <a:pPr lvl="0" eaLnBrk="0" fontAlgn="base" hangingPunct="0">
              <a:spcBef>
                <a:spcPct val="0"/>
              </a:spcBef>
              <a:spcAft>
                <a:spcPct val="0"/>
              </a:spcAft>
              <a:buFontTx/>
              <a:buChar char="•"/>
            </a:pPr>
            <a:r>
              <a:rPr lang="en-US" altLang="en-US" sz="1600" dirty="0" smtClean="0">
                <a:latin typeface="Arial" panose="020B0604020202020204" pitchFamily="34" charset="0"/>
                <a:cs typeface="Arial" panose="020B0604020202020204" pitchFamily="34" charset="0"/>
              </a:rPr>
              <a:t>VAN142536A0001 </a:t>
            </a:r>
            <a:r>
              <a:rPr lang="en-US" altLang="en-US" sz="1600" dirty="0">
                <a:latin typeface="Arial" panose="020B0604020202020204" pitchFamily="34" charset="0"/>
                <a:cs typeface="Arial" panose="020B0604020202020204" pitchFamily="34" charset="0"/>
              </a:rPr>
              <a:t>→ </a:t>
            </a:r>
            <a:r>
              <a:rPr lang="en-US" altLang="en-US" sz="1600" dirty="0" smtClean="0">
                <a:solidFill>
                  <a:srgbClr val="FFC000"/>
                </a:solidFill>
                <a:latin typeface="Arial" panose="020B0604020202020204" pitchFamily="34" charset="0"/>
                <a:cs typeface="Arial" panose="020B0604020202020204" pitchFamily="34" charset="0"/>
              </a:rPr>
              <a:t>✅ Duplicate scan</a:t>
            </a:r>
            <a:endParaRPr lang="en-US" altLang="en-US" sz="1600" dirty="0">
              <a:solidFill>
                <a:srgbClr val="FFC000"/>
              </a:solidFill>
              <a:latin typeface="Arial" panose="020B0604020202020204" pitchFamily="34" charset="0"/>
              <a:cs typeface="Arial" panose="020B0604020202020204" pitchFamily="34" charset="0"/>
            </a:endParaRPr>
          </a:p>
        </p:txBody>
      </p:sp>
      <p:sp>
        <p:nvSpPr>
          <p:cNvPr id="43" name="Rectangle 42"/>
          <p:cNvSpPr/>
          <p:nvPr/>
        </p:nvSpPr>
        <p:spPr>
          <a:xfrm>
            <a:off x="1933239" y="5791080"/>
            <a:ext cx="1019454" cy="338554"/>
          </a:xfrm>
          <a:prstGeom prst="rect">
            <a:avLst/>
          </a:prstGeom>
        </p:spPr>
        <p:txBody>
          <a:bodyPr wrap="square">
            <a:spAutoFit/>
          </a:bodyPr>
          <a:lstStyle/>
          <a:p>
            <a:r>
              <a:rPr lang="en-US" sz="1600" b="1" dirty="0" smtClean="0">
                <a:latin typeface="Arial" panose="020B0604020202020204" pitchFamily="34" charset="0"/>
                <a:cs typeface="Arial" panose="020B0604020202020204" pitchFamily="34" charset="0"/>
              </a:rPr>
              <a:t>Stage-6</a:t>
            </a:r>
            <a:endParaRPr lang="en-IN"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27711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17DE80E-2C84-46D4-990D-02A68F89C31B}" type="slidenum">
              <a:rPr lang="en-US" smtClean="0"/>
              <a:t>8</a:t>
            </a:fld>
            <a:endParaRPr lang="en-US" dirty="0"/>
          </a:p>
        </p:txBody>
      </p:sp>
      <p:sp>
        <p:nvSpPr>
          <p:cNvPr id="4" name="Rectangle 3">
            <a:extLst>
              <a:ext uri="{FF2B5EF4-FFF2-40B4-BE49-F238E27FC236}">
                <a16:creationId xmlns:a16="http://schemas.microsoft.com/office/drawing/2014/main" id="{1359E1EB-DDE7-0906-04E9-F88BE074E81B}"/>
              </a:ext>
            </a:extLst>
          </p:cNvPr>
          <p:cNvSpPr/>
          <p:nvPr/>
        </p:nvSpPr>
        <p:spPr>
          <a:xfrm>
            <a:off x="101600" y="822959"/>
            <a:ext cx="81280" cy="5739597"/>
          </a:xfrm>
          <a:prstGeom prst="rect">
            <a:avLst/>
          </a:prstGeom>
          <a:solidFill>
            <a:srgbClr val="E31E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0F61637-CDE3-F3ED-AD92-A7E509DAFBDA}"/>
              </a:ext>
            </a:extLst>
          </p:cNvPr>
          <p:cNvSpPr/>
          <p:nvPr/>
        </p:nvSpPr>
        <p:spPr>
          <a:xfrm rot="5400000">
            <a:off x="6240678" y="-4946692"/>
            <a:ext cx="80069" cy="11619373"/>
          </a:xfrm>
          <a:prstGeom prst="rect">
            <a:avLst/>
          </a:prstGeom>
          <a:solidFill>
            <a:srgbClr val="7272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itle 1">
            <a:extLst>
              <a:ext uri="{FF2B5EF4-FFF2-40B4-BE49-F238E27FC236}">
                <a16:creationId xmlns:a16="http://schemas.microsoft.com/office/drawing/2014/main" id="{391D6BEA-7A98-077A-FDDB-8F322D27EB97}"/>
              </a:ext>
            </a:extLst>
          </p:cNvPr>
          <p:cNvSpPr>
            <a:spLocks noGrp="1"/>
          </p:cNvSpPr>
          <p:nvPr>
            <p:ph type="title"/>
          </p:nvPr>
        </p:nvSpPr>
        <p:spPr>
          <a:xfrm>
            <a:off x="539750" y="87313"/>
            <a:ext cx="10615613" cy="622300"/>
          </a:xfrm>
        </p:spPr>
        <p:txBody>
          <a:bodyPr>
            <a:normAutofit fontScale="90000"/>
          </a:bodyPr>
          <a:lstStyle/>
          <a:p>
            <a:r>
              <a:rPr lang="en-US" dirty="0"/>
              <a:t>Prevention of Batch Mix-Up Using </a:t>
            </a:r>
            <a:r>
              <a:rPr lang="en-US" dirty="0" smtClean="0"/>
              <a:t>Automatic Cartridge </a:t>
            </a:r>
            <a:r>
              <a:rPr lang="en-US" dirty="0"/>
              <a:t>QR Scanning Jig</a:t>
            </a:r>
            <a:endParaRPr lang="en-US" dirty="0">
              <a:ln w="3175">
                <a:noFill/>
              </a:ln>
              <a:solidFill>
                <a:schemeClr val="tx1"/>
              </a:solidFill>
              <a:cs typeface="+mj-lt"/>
              <a:sym typeface="+mn-ea"/>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50" y="1543359"/>
            <a:ext cx="2926292" cy="210469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8432" y="1530077"/>
            <a:ext cx="2926292" cy="211798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9104" y="1543359"/>
            <a:ext cx="2854591" cy="2104699"/>
          </a:xfrm>
          <a:prstGeom prst="rect">
            <a:avLst/>
          </a:prstGeom>
        </p:spPr>
      </p:pic>
      <p:grpSp>
        <p:nvGrpSpPr>
          <p:cNvPr id="65" name="Group 64"/>
          <p:cNvGrpSpPr/>
          <p:nvPr/>
        </p:nvGrpSpPr>
        <p:grpSpPr>
          <a:xfrm>
            <a:off x="576686" y="3648058"/>
            <a:ext cx="2852420" cy="2914498"/>
            <a:chOff x="576686" y="3648058"/>
            <a:chExt cx="2852420" cy="2914498"/>
          </a:xfrm>
        </p:grpSpPr>
        <p:grpSp>
          <p:nvGrpSpPr>
            <p:cNvPr id="18" name="Group 17"/>
            <p:cNvGrpSpPr/>
            <p:nvPr/>
          </p:nvGrpSpPr>
          <p:grpSpPr>
            <a:xfrm>
              <a:off x="1490612" y="4748379"/>
              <a:ext cx="1024568" cy="467737"/>
              <a:chOff x="1446070" y="4760913"/>
              <a:chExt cx="934922" cy="467737"/>
            </a:xfrm>
          </p:grpSpPr>
          <p:sp>
            <p:nvSpPr>
              <p:cNvPr id="36" name="Oval 35"/>
              <p:cNvSpPr/>
              <p:nvPr/>
            </p:nvSpPr>
            <p:spPr>
              <a:xfrm>
                <a:off x="1446070" y="4760913"/>
                <a:ext cx="934922" cy="467737"/>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p:cNvSpPr/>
              <p:nvPr/>
            </p:nvSpPr>
            <p:spPr>
              <a:xfrm>
                <a:off x="1560223" y="4796858"/>
                <a:ext cx="659991"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Pass</a:t>
                </a:r>
                <a:endParaRPr lang="en-IN" b="1" dirty="0">
                  <a:latin typeface="Arial" panose="020B0604020202020204" pitchFamily="34" charset="0"/>
                  <a:cs typeface="Arial" panose="020B0604020202020204" pitchFamily="34" charset="0"/>
                </a:endParaRPr>
              </a:p>
            </p:txBody>
          </p:sp>
        </p:grpSp>
        <p:sp>
          <p:nvSpPr>
            <p:cNvPr id="40" name="Rounded Rectangle 39"/>
            <p:cNvSpPr/>
            <p:nvPr/>
          </p:nvSpPr>
          <p:spPr>
            <a:xfrm>
              <a:off x="576686" y="5406082"/>
              <a:ext cx="2852420" cy="115647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If cartridge is from same batch it will pass and scan next cartridge</a:t>
              </a:r>
              <a:endParaRPr lang="en-IN" dirty="0">
                <a:solidFill>
                  <a:schemeClr val="tx1"/>
                </a:solidFill>
              </a:endParaRPr>
            </a:p>
          </p:txBody>
        </p:sp>
        <p:cxnSp>
          <p:nvCxnSpPr>
            <p:cNvPr id="21" name="Straight Arrow Connector 20"/>
            <p:cNvCxnSpPr>
              <a:stCxn id="2" idx="2"/>
              <a:endCxn id="36" idx="0"/>
            </p:cNvCxnSpPr>
            <p:nvPr/>
          </p:nvCxnSpPr>
          <p:spPr>
            <a:xfrm>
              <a:off x="2002896" y="3648058"/>
              <a:ext cx="0" cy="1100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6" idx="4"/>
              <a:endCxn id="40" idx="0"/>
            </p:cNvCxnSpPr>
            <p:nvPr/>
          </p:nvCxnSpPr>
          <p:spPr>
            <a:xfrm>
              <a:off x="2002896" y="5216116"/>
              <a:ext cx="0" cy="189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2" name="Straight Connector 41"/>
          <p:cNvCxnSpPr>
            <a:stCxn id="2" idx="0"/>
          </p:cNvCxnSpPr>
          <p:nvPr/>
        </p:nvCxnSpPr>
        <p:spPr>
          <a:xfrm flipV="1">
            <a:off x="2002896" y="1011330"/>
            <a:ext cx="0" cy="532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002896" y="1011330"/>
            <a:ext cx="80786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4" idx="0"/>
          </p:cNvCxnSpPr>
          <p:nvPr/>
        </p:nvCxnSpPr>
        <p:spPr>
          <a:xfrm flipH="1" flipV="1">
            <a:off x="6005146" y="1011330"/>
            <a:ext cx="1254" cy="532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6" idx="0"/>
          </p:cNvCxnSpPr>
          <p:nvPr/>
        </p:nvCxnSpPr>
        <p:spPr>
          <a:xfrm>
            <a:off x="10081578" y="1011330"/>
            <a:ext cx="0" cy="5187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2" idx="0"/>
          </p:cNvCxnSpPr>
          <p:nvPr/>
        </p:nvCxnSpPr>
        <p:spPr>
          <a:xfrm>
            <a:off x="2002896" y="1011330"/>
            <a:ext cx="0" cy="532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14" idx="0"/>
          </p:cNvCxnSpPr>
          <p:nvPr/>
        </p:nvCxnSpPr>
        <p:spPr>
          <a:xfrm>
            <a:off x="6005146" y="1011330"/>
            <a:ext cx="1254" cy="532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6" idx="0"/>
          </p:cNvCxnSpPr>
          <p:nvPr/>
        </p:nvCxnSpPr>
        <p:spPr>
          <a:xfrm>
            <a:off x="10081578" y="1011330"/>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5277365" y="4640516"/>
            <a:ext cx="1529744" cy="465793"/>
            <a:chOff x="5354515" y="4750323"/>
            <a:chExt cx="1406655" cy="465793"/>
          </a:xfrm>
        </p:grpSpPr>
        <p:sp>
          <p:nvSpPr>
            <p:cNvPr id="71" name="Oval 70"/>
            <p:cNvSpPr/>
            <p:nvPr/>
          </p:nvSpPr>
          <p:spPr>
            <a:xfrm>
              <a:off x="5354515" y="4750323"/>
              <a:ext cx="1406655" cy="46579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p:cNvSpPr/>
            <p:nvPr/>
          </p:nvSpPr>
          <p:spPr>
            <a:xfrm>
              <a:off x="5484608" y="4802828"/>
              <a:ext cx="1146468" cy="369332"/>
            </a:xfrm>
            <a:prstGeom prst="rect">
              <a:avLst/>
            </a:prstGeom>
          </p:spPr>
          <p:txBody>
            <a:bodyPr wrap="none">
              <a:spAutoFit/>
            </a:bodyPr>
            <a:lstStyle/>
            <a:p>
              <a:pPr algn="ctr"/>
              <a:r>
                <a:rPr lang="en-US" b="1" dirty="0" smtClean="0">
                  <a:latin typeface="Arial" panose="020B0604020202020204" pitchFamily="34" charset="0"/>
                  <a:cs typeface="Arial" panose="020B0604020202020204" pitchFamily="34" charset="0"/>
                </a:rPr>
                <a:t>Rejected</a:t>
              </a:r>
              <a:endParaRPr lang="en-IN" b="1" dirty="0">
                <a:latin typeface="Arial" panose="020B0604020202020204" pitchFamily="34" charset="0"/>
                <a:cs typeface="Arial" panose="020B0604020202020204" pitchFamily="34" charset="0"/>
              </a:endParaRPr>
            </a:p>
          </p:txBody>
        </p:sp>
      </p:grpSp>
      <p:sp>
        <p:nvSpPr>
          <p:cNvPr id="68" name="Rounded Rectangle 67"/>
          <p:cNvSpPr/>
          <p:nvPr/>
        </p:nvSpPr>
        <p:spPr>
          <a:xfrm>
            <a:off x="4578936" y="5408026"/>
            <a:ext cx="2852420" cy="115647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If cartridge is from different batch it will reject and scan next cartridge</a:t>
            </a:r>
            <a:endParaRPr lang="en-IN" dirty="0">
              <a:solidFill>
                <a:schemeClr val="tx1"/>
              </a:solidFill>
            </a:endParaRPr>
          </a:p>
        </p:txBody>
      </p:sp>
      <p:sp>
        <p:nvSpPr>
          <p:cNvPr id="78" name="Oval 77"/>
          <p:cNvSpPr/>
          <p:nvPr/>
        </p:nvSpPr>
        <p:spPr>
          <a:xfrm>
            <a:off x="9495113" y="4752267"/>
            <a:ext cx="1024568" cy="467737"/>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ectangle 78"/>
          <p:cNvSpPr/>
          <p:nvPr/>
        </p:nvSpPr>
        <p:spPr>
          <a:xfrm>
            <a:off x="9530308" y="4837046"/>
            <a:ext cx="989373" cy="307777"/>
          </a:xfrm>
          <a:prstGeom prst="rect">
            <a:avLst/>
          </a:prstGeom>
        </p:spPr>
        <p:txBody>
          <a:bodyPr wrap="none">
            <a:spAutoFit/>
          </a:bodyPr>
          <a:lstStyle/>
          <a:p>
            <a:r>
              <a:rPr lang="en-US" sz="1400" b="1" dirty="0" smtClean="0">
                <a:latin typeface="Arial" panose="020B0604020202020204" pitchFamily="34" charset="0"/>
                <a:cs typeface="Arial" panose="020B0604020202020204" pitchFamily="34" charset="0"/>
              </a:rPr>
              <a:t>Duplicate</a:t>
            </a:r>
            <a:endParaRPr lang="en-IN" sz="1400" b="1" dirty="0">
              <a:latin typeface="Arial" panose="020B0604020202020204" pitchFamily="34" charset="0"/>
              <a:cs typeface="Arial" panose="020B0604020202020204" pitchFamily="34" charset="0"/>
            </a:endParaRPr>
          </a:p>
        </p:txBody>
      </p:sp>
      <p:sp>
        <p:nvSpPr>
          <p:cNvPr id="75" name="Rounded Rectangle 74"/>
          <p:cNvSpPr/>
          <p:nvPr/>
        </p:nvSpPr>
        <p:spPr>
          <a:xfrm>
            <a:off x="8449408" y="5409970"/>
            <a:ext cx="3095316" cy="115647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If cartridge is Re-Scanned it will pass and show as duplicate and scan next cartridge</a:t>
            </a:r>
            <a:endParaRPr lang="en-IN" dirty="0">
              <a:solidFill>
                <a:schemeClr val="tx1"/>
              </a:solidFill>
            </a:endParaRPr>
          </a:p>
        </p:txBody>
      </p:sp>
      <p:cxnSp>
        <p:nvCxnSpPr>
          <p:cNvPr id="76" name="Straight Arrow Connector 75"/>
          <p:cNvCxnSpPr>
            <a:endCxn id="78" idx="0"/>
          </p:cNvCxnSpPr>
          <p:nvPr/>
        </p:nvCxnSpPr>
        <p:spPr>
          <a:xfrm>
            <a:off x="9997066" y="3710354"/>
            <a:ext cx="10331" cy="1041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78" idx="4"/>
            <a:endCxn id="75" idx="0"/>
          </p:cNvCxnSpPr>
          <p:nvPr/>
        </p:nvCxnSpPr>
        <p:spPr>
          <a:xfrm flipH="1">
            <a:off x="9997066" y="5220004"/>
            <a:ext cx="10331" cy="189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4" idx="2"/>
          </p:cNvCxnSpPr>
          <p:nvPr/>
        </p:nvCxnSpPr>
        <p:spPr>
          <a:xfrm flipH="1">
            <a:off x="6005146" y="3648058"/>
            <a:ext cx="1254" cy="869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72" idx="2"/>
          </p:cNvCxnSpPr>
          <p:nvPr/>
        </p:nvCxnSpPr>
        <p:spPr>
          <a:xfrm>
            <a:off x="6042237" y="5062353"/>
            <a:ext cx="0" cy="301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182880" y="869410"/>
            <a:ext cx="1019454" cy="338554"/>
          </a:xfrm>
          <a:prstGeom prst="rect">
            <a:avLst/>
          </a:prstGeom>
        </p:spPr>
        <p:txBody>
          <a:bodyPr wrap="square">
            <a:spAutoFit/>
          </a:bodyPr>
          <a:lstStyle/>
          <a:p>
            <a:r>
              <a:rPr lang="en-US" sz="1600" b="1" u="sng" dirty="0" smtClean="0">
                <a:latin typeface="Arial" panose="020B0604020202020204" pitchFamily="34" charset="0"/>
                <a:cs typeface="Arial" panose="020B0604020202020204" pitchFamily="34" charset="0"/>
              </a:rPr>
              <a:t>Stage-6</a:t>
            </a:r>
            <a:endParaRPr lang="en-IN" sz="1600" b="1" u="sng" dirty="0">
              <a:latin typeface="Arial" panose="020B0604020202020204" pitchFamily="34" charset="0"/>
              <a:cs typeface="Arial" panose="020B0604020202020204" pitchFamily="34" charset="0"/>
            </a:endParaRPr>
          </a:p>
        </p:txBody>
      </p:sp>
      <p:sp>
        <p:nvSpPr>
          <p:cNvPr id="100" name="4-Point Star 99"/>
          <p:cNvSpPr/>
          <p:nvPr/>
        </p:nvSpPr>
        <p:spPr>
          <a:xfrm>
            <a:off x="6217859" y="4021195"/>
            <a:ext cx="299518" cy="246184"/>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4-Point Star 100"/>
          <p:cNvSpPr/>
          <p:nvPr/>
        </p:nvSpPr>
        <p:spPr>
          <a:xfrm>
            <a:off x="2189227" y="4024518"/>
            <a:ext cx="299518" cy="246184"/>
          </a:xfrm>
          <a:prstGeom prst="star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02" name="4-Point Star 101"/>
          <p:cNvSpPr/>
          <p:nvPr/>
        </p:nvSpPr>
        <p:spPr>
          <a:xfrm>
            <a:off x="10220163" y="4075126"/>
            <a:ext cx="299518" cy="246184"/>
          </a:xfrm>
          <a:prstGeom prst="star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3" name="Rectangle 102"/>
          <p:cNvSpPr/>
          <p:nvPr/>
        </p:nvSpPr>
        <p:spPr>
          <a:xfrm>
            <a:off x="2515180" y="3973072"/>
            <a:ext cx="1954381"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Blink Green Light</a:t>
            </a:r>
            <a:endParaRPr lang="en-IN" dirty="0"/>
          </a:p>
        </p:txBody>
      </p:sp>
      <p:sp>
        <p:nvSpPr>
          <p:cNvPr id="104" name="Rectangle 103"/>
          <p:cNvSpPr/>
          <p:nvPr/>
        </p:nvSpPr>
        <p:spPr>
          <a:xfrm>
            <a:off x="6540114" y="3725735"/>
            <a:ext cx="1766939" cy="92333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Blink</a:t>
            </a:r>
            <a:r>
              <a:rPr lang="en-IN" dirty="0" smtClean="0">
                <a:latin typeface="Arial" panose="020B0604020202020204" pitchFamily="34" charset="0"/>
                <a:cs typeface="Arial" panose="020B0604020202020204" pitchFamily="34" charset="0"/>
              </a:rPr>
              <a:t> Red Light with Buzzer Sound</a:t>
            </a:r>
            <a:endParaRPr lang="en-IN" dirty="0"/>
          </a:p>
        </p:txBody>
      </p:sp>
      <p:sp>
        <p:nvSpPr>
          <p:cNvPr id="105" name="Rectangle 104"/>
          <p:cNvSpPr/>
          <p:nvPr/>
        </p:nvSpPr>
        <p:spPr>
          <a:xfrm>
            <a:off x="10538645" y="3805488"/>
            <a:ext cx="1766939" cy="646331"/>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Blink</a:t>
            </a:r>
            <a:r>
              <a:rPr lang="en-IN" dirty="0" smtClean="0">
                <a:latin typeface="Arial" panose="020B0604020202020204" pitchFamily="34" charset="0"/>
                <a:cs typeface="Arial" panose="020B0604020202020204" pitchFamily="34" charset="0"/>
              </a:rPr>
              <a:t> Yellow Light</a:t>
            </a:r>
            <a:endParaRPr lang="en-IN" dirty="0"/>
          </a:p>
        </p:txBody>
      </p:sp>
      <p:sp>
        <p:nvSpPr>
          <p:cNvPr id="106" name="Rectangle 105"/>
          <p:cNvSpPr/>
          <p:nvPr/>
        </p:nvSpPr>
        <p:spPr>
          <a:xfrm>
            <a:off x="674185" y="1142797"/>
            <a:ext cx="2864887"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I/P: Same Batch Cartridge</a:t>
            </a:r>
            <a:endParaRPr lang="en-IN" dirty="0"/>
          </a:p>
        </p:txBody>
      </p:sp>
      <p:sp>
        <p:nvSpPr>
          <p:cNvPr id="107" name="Rectangle 106"/>
          <p:cNvSpPr/>
          <p:nvPr/>
        </p:nvSpPr>
        <p:spPr>
          <a:xfrm>
            <a:off x="4513063" y="1153226"/>
            <a:ext cx="3130024"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I/P: Different Batch Cartridge</a:t>
            </a:r>
            <a:endParaRPr lang="en-IN" dirty="0"/>
          </a:p>
        </p:txBody>
      </p:sp>
      <p:sp>
        <p:nvSpPr>
          <p:cNvPr id="108" name="Rectangle 107"/>
          <p:cNvSpPr/>
          <p:nvPr/>
        </p:nvSpPr>
        <p:spPr>
          <a:xfrm>
            <a:off x="8393797" y="1129933"/>
            <a:ext cx="3518912" cy="369332"/>
          </a:xfrm>
          <a:prstGeom prst="rect">
            <a:avLst/>
          </a:prstGeom>
        </p:spPr>
        <p:txBody>
          <a:bodyPr wrap="none">
            <a:spAutoFit/>
          </a:bodyPr>
          <a:lstStyle/>
          <a:p>
            <a:r>
              <a:rPr lang="en-IN" dirty="0" smtClean="0">
                <a:latin typeface="Arial" panose="020B0604020202020204" pitchFamily="34" charset="0"/>
                <a:cs typeface="Arial" panose="020B0604020202020204" pitchFamily="34" charset="0"/>
              </a:rPr>
              <a:t>I/P: Same Cartridge Re-scanned</a:t>
            </a:r>
            <a:endParaRPr lang="en-IN" dirty="0"/>
          </a:p>
        </p:txBody>
      </p:sp>
      <p:cxnSp>
        <p:nvCxnSpPr>
          <p:cNvPr id="111" name="Straight Arrow Connector 110"/>
          <p:cNvCxnSpPr>
            <a:stCxn id="40" idx="2"/>
          </p:cNvCxnSpPr>
          <p:nvPr/>
        </p:nvCxnSpPr>
        <p:spPr>
          <a:xfrm>
            <a:off x="2002896" y="6562556"/>
            <a:ext cx="0" cy="155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68" idx="2"/>
          </p:cNvCxnSpPr>
          <p:nvPr/>
        </p:nvCxnSpPr>
        <p:spPr>
          <a:xfrm>
            <a:off x="6005146" y="6564500"/>
            <a:ext cx="0" cy="153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75" idx="2"/>
          </p:cNvCxnSpPr>
          <p:nvPr/>
        </p:nvCxnSpPr>
        <p:spPr>
          <a:xfrm>
            <a:off x="9997066" y="6566444"/>
            <a:ext cx="0" cy="15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3704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17DE80E-2C84-46D4-990D-02A68F89C31B}" type="slidenum">
              <a:rPr lang="en-US" smtClean="0"/>
              <a:t>9</a:t>
            </a:fld>
            <a:endParaRPr lang="en-US" dirty="0"/>
          </a:p>
        </p:txBody>
      </p:sp>
      <p:sp>
        <p:nvSpPr>
          <p:cNvPr id="4" name="Rectangle 3">
            <a:extLst>
              <a:ext uri="{FF2B5EF4-FFF2-40B4-BE49-F238E27FC236}">
                <a16:creationId xmlns:a16="http://schemas.microsoft.com/office/drawing/2014/main" id="{1359E1EB-DDE7-0906-04E9-F88BE074E81B}"/>
              </a:ext>
            </a:extLst>
          </p:cNvPr>
          <p:cNvSpPr/>
          <p:nvPr/>
        </p:nvSpPr>
        <p:spPr>
          <a:xfrm>
            <a:off x="101600" y="822959"/>
            <a:ext cx="81280" cy="5739597"/>
          </a:xfrm>
          <a:prstGeom prst="rect">
            <a:avLst/>
          </a:prstGeom>
          <a:solidFill>
            <a:srgbClr val="E31E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0F61637-CDE3-F3ED-AD92-A7E509DAFBDA}"/>
              </a:ext>
            </a:extLst>
          </p:cNvPr>
          <p:cNvSpPr/>
          <p:nvPr/>
        </p:nvSpPr>
        <p:spPr>
          <a:xfrm rot="5400000">
            <a:off x="6240678" y="-4946692"/>
            <a:ext cx="80069" cy="11619373"/>
          </a:xfrm>
          <a:prstGeom prst="rect">
            <a:avLst/>
          </a:prstGeom>
          <a:solidFill>
            <a:srgbClr val="7272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391D6BEA-7A98-077A-FDDB-8F322D27EB97}"/>
              </a:ext>
            </a:extLst>
          </p:cNvPr>
          <p:cNvSpPr>
            <a:spLocks noGrp="1"/>
          </p:cNvSpPr>
          <p:nvPr>
            <p:ph type="title"/>
          </p:nvPr>
        </p:nvSpPr>
        <p:spPr>
          <a:xfrm>
            <a:off x="539750" y="87313"/>
            <a:ext cx="10615613" cy="622300"/>
          </a:xfrm>
        </p:spPr>
        <p:txBody>
          <a:bodyPr>
            <a:normAutofit fontScale="90000"/>
          </a:bodyPr>
          <a:lstStyle/>
          <a:p>
            <a:r>
              <a:rPr lang="en-US" dirty="0"/>
              <a:t>Prevention of Batch Mix-Up Using </a:t>
            </a:r>
            <a:r>
              <a:rPr lang="en-US" dirty="0" smtClean="0"/>
              <a:t>Automatic Cartridge </a:t>
            </a:r>
            <a:r>
              <a:rPr lang="en-US" dirty="0"/>
              <a:t>QR Scanning Jig</a:t>
            </a:r>
            <a:endParaRPr lang="en-US" dirty="0">
              <a:ln w="3175">
                <a:noFill/>
              </a:ln>
              <a:solidFill>
                <a:schemeClr val="tx1"/>
              </a:solidFill>
              <a:cs typeface="+mj-lt"/>
              <a:sym typeface="+mn-ea"/>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50" y="1678774"/>
            <a:ext cx="10853466" cy="2603080"/>
          </a:xfrm>
          <a:prstGeom prst="rect">
            <a:avLst/>
          </a:prstGeom>
          <a:ln>
            <a:solidFill>
              <a:schemeClr val="tx1"/>
            </a:solidFill>
          </a:ln>
        </p:spPr>
      </p:pic>
      <p:sp>
        <p:nvSpPr>
          <p:cNvPr id="8" name="Rectangle 7"/>
          <p:cNvSpPr/>
          <p:nvPr/>
        </p:nvSpPr>
        <p:spPr>
          <a:xfrm>
            <a:off x="539750" y="1234690"/>
            <a:ext cx="5602816" cy="369332"/>
          </a:xfrm>
          <a:prstGeom prst="rect">
            <a:avLst/>
          </a:prstGeom>
        </p:spPr>
        <p:txBody>
          <a:bodyPr wrap="none">
            <a:spAutoFit/>
          </a:bodyPr>
          <a:lstStyle/>
          <a:p>
            <a:pPr marL="285750" indent="-285750">
              <a:buFont typeface="Arial" panose="020B0604020202020204" pitchFamily="34" charset="0"/>
              <a:buChar char="•"/>
            </a:pPr>
            <a:r>
              <a:rPr lang="en-IN" i="1" dirty="0" smtClean="0">
                <a:latin typeface="Arial" panose="020B0604020202020204" pitchFamily="34" charset="0"/>
                <a:cs typeface="Arial" panose="020B0604020202020204" pitchFamily="34" charset="0"/>
              </a:rPr>
              <a:t>Automatically stores scanned QR data in CSV file.</a:t>
            </a:r>
            <a:endParaRPr lang="en-IN" i="1" dirty="0"/>
          </a:p>
        </p:txBody>
      </p:sp>
      <p:sp>
        <p:nvSpPr>
          <p:cNvPr id="9" name="Rectangle 8"/>
          <p:cNvSpPr/>
          <p:nvPr/>
        </p:nvSpPr>
        <p:spPr>
          <a:xfrm>
            <a:off x="479819" y="4356606"/>
            <a:ext cx="10913397" cy="1200329"/>
          </a:xfrm>
          <a:prstGeom prst="rect">
            <a:avLst/>
          </a:prstGeom>
        </p:spPr>
        <p:txBody>
          <a:bodyPr wrap="square">
            <a:spAutoFit/>
          </a:bodyPr>
          <a:lstStyle/>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All </a:t>
            </a:r>
            <a:r>
              <a:rPr lang="en-US" dirty="0" smtClean="0"/>
              <a:t>scanned data shall be linked to Dashboard by Batch Number and there should be a provision to </a:t>
            </a:r>
            <a:r>
              <a:rPr lang="en-US" b="1" dirty="0" smtClean="0"/>
              <a:t>export CSV files </a:t>
            </a:r>
            <a:r>
              <a:rPr lang="en-US" dirty="0" smtClean="0"/>
              <a:t>(scanned batch data)</a:t>
            </a:r>
            <a:r>
              <a:rPr lang="en-US" dirty="0"/>
              <a:t> from the dashboard. This will help us maintain the data for a longer </a:t>
            </a:r>
            <a:r>
              <a:rPr lang="en-US" dirty="0" smtClean="0"/>
              <a:t>period and easy to access.</a:t>
            </a:r>
          </a:p>
        </p:txBody>
      </p:sp>
      <p:cxnSp>
        <p:nvCxnSpPr>
          <p:cNvPr id="11" name="Straight Arrow Connector 10"/>
          <p:cNvCxnSpPr>
            <a:stCxn id="5" idx="3"/>
          </p:cNvCxnSpPr>
          <p:nvPr/>
        </p:nvCxnSpPr>
        <p:spPr>
          <a:xfrm flipH="1">
            <a:off x="6277708" y="903029"/>
            <a:ext cx="3004" cy="775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411258" y="864328"/>
            <a:ext cx="1019454" cy="338554"/>
          </a:xfrm>
          <a:prstGeom prst="rect">
            <a:avLst/>
          </a:prstGeom>
        </p:spPr>
        <p:txBody>
          <a:bodyPr wrap="square">
            <a:spAutoFit/>
          </a:bodyPr>
          <a:lstStyle/>
          <a:p>
            <a:r>
              <a:rPr lang="en-US" sz="1600" b="1" u="sng" dirty="0" smtClean="0">
                <a:latin typeface="Arial" panose="020B0604020202020204" pitchFamily="34" charset="0"/>
                <a:cs typeface="Arial" panose="020B0604020202020204" pitchFamily="34" charset="0"/>
              </a:rPr>
              <a:t>Stage-7</a:t>
            </a:r>
            <a:endParaRPr lang="en-IN" sz="1600"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82979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92">
      <a:dk1>
        <a:sysClr val="windowText" lastClr="000000"/>
      </a:dk1>
      <a:lt1>
        <a:sysClr val="window" lastClr="FFFFFF"/>
      </a:lt1>
      <a:dk2>
        <a:srgbClr val="44546A"/>
      </a:dk2>
      <a:lt2>
        <a:srgbClr val="E7E6E6"/>
      </a:lt2>
      <a:accent1>
        <a:srgbClr val="DD2A1B"/>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8">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1327</TotalTime>
  <Words>817</Words>
  <Application>Microsoft Office PowerPoint</Application>
  <PresentationFormat>Widescreen</PresentationFormat>
  <Paragraphs>122</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Century Gothic</vt:lpstr>
      <vt:lpstr>Arial</vt:lpstr>
      <vt:lpstr>Wingdings</vt:lpstr>
      <vt:lpstr>Calibri</vt:lpstr>
      <vt:lpstr>Office Theme</vt:lpstr>
      <vt:lpstr>Prevention of Batch Mix-Up Using Automatic Cartridge QR Scanning Jig</vt:lpstr>
      <vt:lpstr>Prevention of Batch Mix-Up Using Automatic Cartridge QR Scanning Jig</vt:lpstr>
      <vt:lpstr>Prevention of Batch Mix-Up Using Automatic Cartridge QR Scanning Jig</vt:lpstr>
      <vt:lpstr>Prevention of Batch Mix-Up Using Automatic Cartridge QR Scanning Jig</vt:lpstr>
      <vt:lpstr>Prevention of Batch Mix-Up Using Automatic Cartridge QR Scanning Jig</vt:lpstr>
      <vt:lpstr>Prevention of Batch Mix-Up Using Automatic Cartridge QR Scanning Jig</vt:lpstr>
      <vt:lpstr>Prevention of Batch Mix-Up Using Automatic Cartridge QR Scanning Jig</vt:lpstr>
      <vt:lpstr>Prevention of Batch Mix-Up Using Automatic Cartridge QR Scanning Jig</vt:lpstr>
      <vt:lpstr>Prevention of Batch Mix-Up Using Automatic Cartridge QR Scanning Jig</vt:lpstr>
      <vt:lpstr>Prevention of Batch Mix-Up Using Automatic Cartridge QR Scanning Jig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Nimish Raul</dc:creator>
  <cp:lastModifiedBy>varma k.</cp:lastModifiedBy>
  <cp:revision>315</cp:revision>
  <cp:lastPrinted>2025-08-29T02:14:48Z</cp:lastPrinted>
  <dcterms:created xsi:type="dcterms:W3CDTF">2024-02-13T10:43:00Z</dcterms:created>
  <dcterms:modified xsi:type="dcterms:W3CDTF">2025-10-10T04:14:34Z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AA6780AA0B4A47CB9D944CBBE5F6DF24_12</vt:lpwstr>
  </property>
  <property fmtid="{D5CDD505-2E9C-101B-9397-08002B2CF9AE}" pid="3" name="KSOProductBuildVer">
    <vt:lpwstr>1033-12.2.0.18607</vt:lpwstr>
  </property>
</Properties>
</file>